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58" r:id="rId2"/>
    <p:sldId id="360" r:id="rId3"/>
    <p:sldId id="476" r:id="rId4"/>
    <p:sldId id="568" r:id="rId5"/>
    <p:sldId id="704" r:id="rId6"/>
    <p:sldId id="479" r:id="rId7"/>
    <p:sldId id="768" r:id="rId8"/>
    <p:sldId id="844" r:id="rId9"/>
    <p:sldId id="861" r:id="rId10"/>
    <p:sldId id="870" r:id="rId11"/>
    <p:sldId id="873" r:id="rId12"/>
    <p:sldId id="874" r:id="rId13"/>
    <p:sldId id="875" r:id="rId14"/>
    <p:sldId id="848" r:id="rId15"/>
    <p:sldId id="849" r:id="rId16"/>
    <p:sldId id="850" r:id="rId17"/>
    <p:sldId id="867" r:id="rId18"/>
    <p:sldId id="851" r:id="rId19"/>
    <p:sldId id="876" r:id="rId20"/>
    <p:sldId id="66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1" autoAdjust="0"/>
    <p:restoredTop sz="48052" autoAdjust="0"/>
  </p:normalViewPr>
  <p:slideViewPr>
    <p:cSldViewPr snapToGrid="0">
      <p:cViewPr varScale="1">
        <p:scale>
          <a:sx n="34" d="100"/>
          <a:sy n="34" d="100"/>
        </p:scale>
        <p:origin x="14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fld id="{37940DE7-40D7-2F48-987F-473A266EB2D1}" type="datetimeFigureOut">
              <a:rPr lang="en-US" smtClean="0"/>
              <a:t>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&lt;angielanehart@gmail.com&gt;</a:t>
            </a:r>
          </a:p>
          <a:p>
            <a:r>
              <a:rPr lang="en-US" dirty="0"/>
              <a:t>To:</a:t>
            </a:r>
          </a:p>
          <a:p>
            <a:r>
              <a:rPr lang="en-US" dirty="0"/>
              <a:t>pastor@faithbaptist.org</a:t>
            </a:r>
          </a:p>
          <a:p>
            <a:r>
              <a:rPr lang="en-US" dirty="0"/>
              <a:t>,</a:t>
            </a:r>
          </a:p>
          <a:p>
            <a:r>
              <a:rPr lang="en-US" dirty="0"/>
              <a:t>Stan Fike</a:t>
            </a:r>
          </a:p>
          <a:p>
            <a:endParaRPr lang="en-US" dirty="0"/>
          </a:p>
          <a:p>
            <a:endParaRPr lang="en-US" dirty="0"/>
          </a:p>
          <a:p>
            <a:r>
              <a:rPr lang="en-US" dirty="0"/>
              <a:t>Wed, Jan 6 at 4:16 PM</a:t>
            </a:r>
          </a:p>
          <a:p>
            <a:endParaRPr lang="en-US" dirty="0"/>
          </a:p>
          <a:p>
            <a:r>
              <a:rPr lang="en-US" dirty="0"/>
              <a:t>My friend Shirley says I should have included an acre for everyone LOL and advises she expects some beaches and mountains. So, attached are new estimates. Still 5,000-13,000 times more than everyone who has ever lived.</a:t>
            </a:r>
          </a:p>
          <a:p>
            <a:r>
              <a:rPr lang="en-US" dirty="0"/>
              <a:t>A</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130639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Dawson McAllister Conference song.</a:t>
            </a:r>
          </a:p>
          <a:p>
            <a:pPr marL="171450" indent="-171450">
              <a:buFont typeface="Arial" panose="020B0604020202020204" pitchFamily="34" charset="0"/>
              <a:buChar char="•"/>
            </a:pPr>
            <a:r>
              <a:rPr lang="en-US" dirty="0"/>
              <a:t>He just passed away Dec 17, 2020 of heart issues.</a:t>
            </a:r>
          </a:p>
          <a:p>
            <a:pPr marL="171450" indent="-171450">
              <a:buFont typeface="Arial" panose="020B0604020202020204" pitchFamily="34" charset="0"/>
              <a:buChar char="•"/>
            </a:pPr>
            <a:r>
              <a:rPr lang="en-US" dirty="0"/>
              <a:t>Used to have Mercy Me as the worship leaders before they were famous.</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177488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Tyndale: </a:t>
            </a:r>
            <a:r>
              <a:rPr lang="en-US" sz="1200" b="1" i="0" u="none" strike="noStrike" kern="1200" baseline="0" dirty="0">
                <a:solidFill>
                  <a:schemeClr val="tx1"/>
                </a:solidFill>
                <a:latin typeface="+mn-lt"/>
                <a:ea typeface="+mn-ea"/>
                <a:cs typeface="+mn-cs"/>
              </a:rPr>
              <a:t>22</a:t>
            </a:r>
            <a:r>
              <a:rPr lang="en-US" sz="1200" b="0" i="0" u="none" strike="noStrike" kern="1200" baseline="0" dirty="0">
                <a:solidFill>
                  <a:schemeClr val="tx1"/>
                </a:solidFill>
                <a:latin typeface="+mn-lt"/>
                <a:ea typeface="+mn-ea"/>
                <a:cs typeface="+mn-cs"/>
              </a:rPr>
              <a:t>. John </a:t>
            </a:r>
            <a:r>
              <a:rPr lang="en-US" sz="1200" b="0" i="1" u="none" strike="noStrike" kern="1200" baseline="0" dirty="0">
                <a:solidFill>
                  <a:schemeClr val="tx1"/>
                </a:solidFill>
                <a:latin typeface="+mn-lt"/>
                <a:ea typeface="+mn-ea"/>
                <a:cs typeface="+mn-cs"/>
              </a:rPr>
              <a:t>did not see a temple</a:t>
            </a:r>
            <a:r>
              <a:rPr lang="en-US" sz="1200" b="0" i="0" u="none" strike="noStrike" kern="1200" baseline="0" dirty="0">
                <a:solidFill>
                  <a:schemeClr val="tx1"/>
                </a:solidFill>
                <a:latin typeface="+mn-lt"/>
                <a:ea typeface="+mn-ea"/>
                <a:cs typeface="+mn-cs"/>
              </a:rPr>
              <a:t> (‘sanctuary’, </a:t>
            </a:r>
            <a:r>
              <a:rPr lang="en-US" sz="1200" b="0" i="1" u="none" strike="noStrike" kern="1200" baseline="0" dirty="0">
                <a:solidFill>
                  <a:schemeClr val="tx1"/>
                </a:solidFill>
                <a:latin typeface="+mn-lt"/>
                <a:ea typeface="+mn-ea"/>
                <a:cs typeface="+mn-cs"/>
              </a:rPr>
              <a:t>naos</a:t>
            </a:r>
            <a:r>
              <a:rPr lang="en-US" sz="1200" b="0" i="0" u="none" strike="noStrike" kern="1200" baseline="0" dirty="0">
                <a:solidFill>
                  <a:schemeClr val="tx1"/>
                </a:solidFill>
                <a:latin typeface="+mn-lt"/>
                <a:ea typeface="+mn-ea"/>
                <a:cs typeface="+mn-cs"/>
              </a:rPr>
              <a:t>), for God is its sanctuary (and its members are all priests, 20:6). The heaping up of titles, </a:t>
            </a:r>
            <a:r>
              <a:rPr lang="en-US" sz="1200" b="0" i="1" u="none" strike="noStrike" kern="1200" baseline="0" dirty="0">
                <a:solidFill>
                  <a:schemeClr val="tx1"/>
                </a:solidFill>
                <a:latin typeface="+mn-lt"/>
                <a:ea typeface="+mn-ea"/>
                <a:cs typeface="+mn-cs"/>
              </a:rPr>
              <a:t>Lord</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God</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Almighty</a:t>
            </a:r>
            <a:r>
              <a:rPr lang="en-US" sz="1200" b="0" i="0" u="none" strike="noStrike" kern="1200" baseline="0" dirty="0">
                <a:solidFill>
                  <a:schemeClr val="tx1"/>
                </a:solidFill>
                <a:latin typeface="+mn-lt"/>
                <a:ea typeface="+mn-ea"/>
                <a:cs typeface="+mn-cs"/>
              </a:rPr>
              <a:t> is impressive. Each has been used before, but the cumulative effect adds </a:t>
            </a:r>
            <a:r>
              <a:rPr lang="en-US" sz="1200" b="0" i="0" u="none" strike="noStrike" kern="1200" baseline="0" dirty="0" err="1">
                <a:solidFill>
                  <a:schemeClr val="tx1"/>
                </a:solidFill>
                <a:latin typeface="+mn-lt"/>
                <a:ea typeface="+mn-ea"/>
                <a:cs typeface="+mn-cs"/>
              </a:rPr>
              <a:t>splendour</a:t>
            </a:r>
            <a:r>
              <a:rPr lang="en-US" sz="1200" b="0" i="0" u="none" strike="noStrike" kern="1200" baseline="0" dirty="0">
                <a:solidFill>
                  <a:schemeClr val="tx1"/>
                </a:solidFill>
                <a:latin typeface="+mn-lt"/>
                <a:ea typeface="+mn-ea"/>
                <a:cs typeface="+mn-cs"/>
              </a:rPr>
              <a:t>. In the last state of things it is God’s presence alone that counts, and that is not confined to any one part of the city. It is characteristic that John adds </a:t>
            </a:r>
            <a:r>
              <a:rPr lang="en-US" sz="1200" b="0" i="1" u="none" strike="noStrike" kern="1200" baseline="0" dirty="0">
                <a:solidFill>
                  <a:schemeClr val="tx1"/>
                </a:solidFill>
                <a:latin typeface="+mn-lt"/>
                <a:ea typeface="+mn-ea"/>
                <a:cs typeface="+mn-cs"/>
              </a:rPr>
              <a:t>and the Lamb.</a:t>
            </a:r>
            <a:r>
              <a:rPr lang="en-US" sz="1200" b="0" i="0" u="none" strike="noStrike" kern="1200" baseline="0" dirty="0">
                <a:solidFill>
                  <a:schemeClr val="tx1"/>
                </a:solidFill>
                <a:latin typeface="+mn-lt"/>
                <a:ea typeface="+mn-ea"/>
                <a:cs typeface="+mn-cs"/>
              </a:rPr>
              <a:t> The Lamb is at the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of things throughout this book.</a:t>
            </a:r>
            <a:endParaRPr lang="en-US" b="0" i="0" dirty="0"/>
          </a:p>
          <a:p>
            <a:endParaRPr lang="en-US" b="0" i="0" dirty="0"/>
          </a:p>
          <a:p>
            <a:r>
              <a:rPr lang="en-US" b="0" i="0" dirty="0"/>
              <a:t>???? </a:t>
            </a:r>
            <a:r>
              <a:rPr lang="en-US" b="0" i="1" dirty="0"/>
              <a:t>the Lord God the Almighty and the Lamb are its temple ... And its light and lamp... </a:t>
            </a:r>
          </a:p>
          <a:p>
            <a:pPr marL="171450" indent="-171450">
              <a:buFont typeface="Arial" panose="020B0604020202020204" pitchFamily="34" charset="0"/>
              <a:buChar char="•"/>
            </a:pPr>
            <a:r>
              <a:rPr lang="en-US" b="1" i="0" dirty="0"/>
              <a:t>New Jerusalem described as a cube... The Holy of Holies was a cube (30 cubits wide, long, and high)</a:t>
            </a:r>
          </a:p>
          <a:p>
            <a:pPr marL="171450" indent="-171450">
              <a:buFont typeface="Arial" panose="020B0604020202020204" pitchFamily="34" charset="0"/>
              <a:buChar char="•"/>
            </a:pPr>
            <a:r>
              <a:rPr lang="en-US" b="1" i="0" dirty="0"/>
              <a:t>New Jerusalem is the Holy of Holies for the new heaven and earth??? The presence of God abides there.</a:t>
            </a:r>
          </a:p>
          <a:p>
            <a:pPr marL="171450" indent="-171450">
              <a:buFont typeface="Arial" panose="020B0604020202020204" pitchFamily="34" charset="0"/>
              <a:buChar char="•"/>
            </a:pPr>
            <a:r>
              <a:rPr lang="en-US" b="1" i="0" dirty="0"/>
              <a:t>We are a kingdom of priests...</a:t>
            </a:r>
          </a:p>
          <a:p>
            <a:endParaRPr lang="en-US" b="0" i="1" dirty="0"/>
          </a:p>
          <a:p>
            <a:r>
              <a:rPr lang="en-US" sz="1200" b="1" i="1" u="none" strike="noStrike" kern="1200" baseline="0" dirty="0">
                <a:solidFill>
                  <a:schemeClr val="tx1"/>
                </a:solidFill>
                <a:latin typeface="+mn-lt"/>
                <a:ea typeface="+mn-ea"/>
                <a:cs typeface="+mn-cs"/>
              </a:rPr>
              <a:t>New Bible Commentary:  </a:t>
            </a:r>
            <a:r>
              <a:rPr lang="en-US" sz="1200" b="1" i="0" u="none" strike="noStrike" kern="1200" baseline="0" dirty="0">
                <a:solidFill>
                  <a:schemeClr val="tx1"/>
                </a:solidFill>
                <a:latin typeface="+mn-lt"/>
                <a:ea typeface="+mn-ea"/>
                <a:cs typeface="+mn-cs"/>
              </a:rPr>
              <a:t>23</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Is. 60:19-20 </a:t>
            </a:r>
            <a:r>
              <a:rPr lang="en-US" sz="1200" b="0" i="0" u="none" strike="noStrike" kern="1200" baseline="0" dirty="0">
                <a:solidFill>
                  <a:schemeClr val="tx1"/>
                </a:solidFill>
                <a:latin typeface="+mn-lt"/>
                <a:ea typeface="+mn-ea"/>
                <a:cs typeface="+mn-cs"/>
              </a:rPr>
              <a:t>is clearly in mind. It is not that </a:t>
            </a:r>
            <a:r>
              <a:rPr lang="en-US" sz="1200" b="0" i="1" u="none" strike="noStrike" kern="1200" baseline="0" dirty="0">
                <a:solidFill>
                  <a:schemeClr val="tx1"/>
                </a:solidFill>
                <a:latin typeface="+mn-lt"/>
                <a:ea typeface="+mn-ea"/>
                <a:cs typeface="+mn-cs"/>
              </a:rPr>
              <a:t>the sun or the moon </a:t>
            </a:r>
            <a:r>
              <a:rPr lang="en-US" sz="1200" b="0" i="0" u="none" strike="noStrike" kern="1200" baseline="0" dirty="0">
                <a:solidFill>
                  <a:schemeClr val="tx1"/>
                </a:solidFill>
                <a:latin typeface="+mn-lt"/>
                <a:ea typeface="+mn-ea"/>
                <a:cs typeface="+mn-cs"/>
              </a:rPr>
              <a:t>have ceased to exist but that their </a:t>
            </a:r>
            <a:r>
              <a:rPr lang="en-US" sz="1200" b="0" i="0" u="none" strike="noStrike" kern="1200" baseline="0" dirty="0" err="1">
                <a:solidFill>
                  <a:schemeClr val="tx1"/>
                </a:solidFill>
                <a:latin typeface="+mn-lt"/>
                <a:ea typeface="+mn-ea"/>
                <a:cs typeface="+mn-cs"/>
              </a:rPr>
              <a:t>splendour</a:t>
            </a:r>
            <a:r>
              <a:rPr lang="en-US" sz="1200" b="0" i="0" u="none" strike="noStrike" kern="1200" baseline="0" dirty="0">
                <a:solidFill>
                  <a:schemeClr val="tx1"/>
                </a:solidFill>
                <a:latin typeface="+mn-lt"/>
                <a:ea typeface="+mn-ea"/>
                <a:cs typeface="+mn-cs"/>
              </a:rPr>
              <a:t> has been surpassed by the glory of God himself. </a:t>
            </a:r>
          </a:p>
          <a:p>
            <a:r>
              <a:rPr lang="en-US" sz="1200" b="1" i="0" u="none" strike="noStrike" kern="1200" baseline="0" dirty="0">
                <a:solidFill>
                  <a:schemeClr val="tx1"/>
                </a:solidFill>
                <a:latin typeface="+mn-lt"/>
                <a:ea typeface="+mn-ea"/>
                <a:cs typeface="+mn-cs"/>
              </a:rPr>
              <a:t>24-26</a:t>
            </a:r>
            <a:r>
              <a:rPr lang="en-US" sz="1200" b="0" i="0" u="none" strike="noStrike" kern="1200" baseline="0" dirty="0">
                <a:solidFill>
                  <a:schemeClr val="tx1"/>
                </a:solidFill>
                <a:latin typeface="+mn-lt"/>
                <a:ea typeface="+mn-ea"/>
                <a:cs typeface="+mn-cs"/>
              </a:rPr>
              <a:t> These verses reproduce the substance of </a:t>
            </a:r>
            <a:r>
              <a:rPr lang="en-US" sz="1200" b="1" i="0" u="none" strike="noStrike" kern="1200" baseline="0" dirty="0">
                <a:solidFill>
                  <a:schemeClr val="tx1"/>
                </a:solidFill>
                <a:latin typeface="+mn-lt"/>
                <a:ea typeface="+mn-ea"/>
                <a:cs typeface="+mn-cs"/>
              </a:rPr>
              <a:t>Is. 60:3-11</a:t>
            </a:r>
            <a:r>
              <a:rPr lang="en-US" sz="1200" b="0" i="0" u="none" strike="noStrike" kern="1200" baseline="0" dirty="0">
                <a:solidFill>
                  <a:schemeClr val="tx1"/>
                </a:solidFill>
                <a:latin typeface="+mn-lt"/>
                <a:ea typeface="+mn-ea"/>
                <a:cs typeface="+mn-cs"/>
              </a:rPr>
              <a:t>, but with a difference: there the nations bring Jewish exiles to Jerusalem and their wealth to Jews; here they </a:t>
            </a:r>
            <a:r>
              <a:rPr lang="en-US" sz="1200" b="0" i="1" u="none" strike="noStrike" kern="1200" baseline="0" dirty="0">
                <a:solidFill>
                  <a:schemeClr val="tx1"/>
                </a:solidFill>
                <a:latin typeface="+mn-lt"/>
                <a:ea typeface="+mn-ea"/>
                <a:cs typeface="+mn-cs"/>
              </a:rPr>
              <a:t>bring their </a:t>
            </a:r>
            <a:r>
              <a:rPr lang="en-US" sz="1200" b="0" i="1" u="none" strike="noStrike" kern="1200" baseline="0" dirty="0" err="1">
                <a:solidFill>
                  <a:schemeClr val="tx1"/>
                </a:solidFill>
                <a:latin typeface="+mn-lt"/>
                <a:ea typeface="+mn-ea"/>
                <a:cs typeface="+mn-cs"/>
              </a:rPr>
              <a:t>splendour</a:t>
            </a:r>
            <a:r>
              <a:rPr lang="en-US" sz="1200" b="0" i="1" u="none" strike="noStrike" kern="1200" baseline="0" dirty="0">
                <a:solidFill>
                  <a:schemeClr val="tx1"/>
                </a:solidFill>
                <a:latin typeface="+mn-lt"/>
                <a:ea typeface="+mn-ea"/>
                <a:cs typeface="+mn-cs"/>
              </a:rPr>
              <a:t>... glory and </a:t>
            </a:r>
            <a:r>
              <a:rPr lang="en-US" sz="1200" b="0" i="1" u="none" strike="noStrike" kern="1200" baseline="0" dirty="0" err="1">
                <a:solidFill>
                  <a:schemeClr val="tx1"/>
                </a:solidFill>
                <a:latin typeface="+mn-lt"/>
                <a:ea typeface="+mn-ea"/>
                <a:cs typeface="+mn-cs"/>
              </a:rPr>
              <a:t>honour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God and the Lamb, so fulfilling 15:4.</a:t>
            </a:r>
          </a:p>
          <a:p>
            <a:endParaRPr lang="en-US" b="0" i="1" dirty="0"/>
          </a:p>
          <a:p>
            <a:pPr marL="171450" indent="-171450">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18055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6600" b="1" i="1" u="sng" strike="noStrike" kern="1200" cap="none" spc="0" normalizeH="0" baseline="0" noProof="0" dirty="0">
                <a:ln>
                  <a:noFill/>
                </a:ln>
                <a:solidFill>
                  <a:prstClr val="white"/>
                </a:solidFill>
                <a:effectLst/>
                <a:uLnTx/>
                <a:uFillTx/>
                <a:latin typeface="Trebuchet MS" panose="020B0603020202020204"/>
                <a:ea typeface="+mn-ea"/>
                <a:cs typeface="+mn-cs"/>
              </a:rPr>
              <a:t>its gates will never be closed</a:t>
            </a:r>
            <a:r>
              <a:rPr kumimoji="0" lang="en-US" sz="6600" b="0" i="1" u="none" strike="noStrike" kern="1200" cap="none" spc="0" normalizeH="0" baseline="0" noProof="0" dirty="0">
                <a:ln>
                  <a:noFill/>
                </a:ln>
                <a:solidFill>
                  <a:prstClr val="white"/>
                </a:solidFill>
                <a:effectLst/>
                <a:uLnTx/>
                <a:uFillTx/>
                <a:latin typeface="Trebuchet MS" panose="020B0603020202020204"/>
                <a:ea typeface="+mn-ea"/>
                <a:cs typeface="+mn-cs"/>
              </a:rPr>
              <a:t>; 26 and they will bring </a:t>
            </a:r>
            <a:r>
              <a:rPr kumimoji="0" lang="en-US" sz="6600" b="1" i="1" u="sng" strike="noStrike" kern="1200" cap="none" spc="0" normalizeH="0" baseline="0" noProof="0" dirty="0">
                <a:ln>
                  <a:noFill/>
                </a:ln>
                <a:solidFill>
                  <a:prstClr val="black"/>
                </a:solidFill>
                <a:effectLst/>
                <a:uLnTx/>
                <a:uFillTx/>
                <a:latin typeface="Trebuchet MS" panose="020B0603020202020204"/>
                <a:ea typeface="+mn-ea"/>
                <a:cs typeface="+mn-cs"/>
              </a:rPr>
              <a:t>the glory and the honor of the nations</a:t>
            </a:r>
            <a:r>
              <a:rPr kumimoji="0" lang="en-US" sz="6600" b="0" i="1" u="none" strike="noStrike" kern="1200" cap="none" spc="0" normalizeH="0" baseline="0" noProof="0" dirty="0">
                <a:ln>
                  <a:noFill/>
                </a:ln>
                <a:solidFill>
                  <a:prstClr val="white"/>
                </a:solidFill>
                <a:effectLst/>
                <a:uLnTx/>
                <a:uFillTx/>
                <a:latin typeface="Trebuchet MS" panose="020B0603020202020204"/>
                <a:ea typeface="+mn-ea"/>
                <a:cs typeface="+mn-cs"/>
              </a:rPr>
              <a:t> into it</a:t>
            </a:r>
          </a:p>
          <a:p>
            <a:pPr marL="171450" indent="-171450">
              <a:buFont typeface="Arial" panose="020B0604020202020204" pitchFamily="34" charset="0"/>
              <a:buChar char="•"/>
            </a:pPr>
            <a:r>
              <a:rPr lang="en-US" sz="3200" b="0" i="0" dirty="0"/>
              <a:t>“It is built for beauty, not defense. Its walls are low and its gates are always open.” (Fritz Foltz) at https://www.frontlinestudy.com/revelation/new-jerusalem-in-revelation/</a:t>
            </a:r>
          </a:p>
          <a:p>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nothing unclean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no one who practices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abomination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lying</a:t>
            </a:r>
          </a:p>
          <a:p>
            <a:endPar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Tyndale:</a:t>
            </a:r>
            <a:r>
              <a:rPr kumimoji="0" lang="en-US" sz="3200" b="0" i="0" u="sng" strike="noStrike" kern="1200" cap="none" spc="0" normalizeH="0" baseline="0" noProof="0" dirty="0">
                <a:ln>
                  <a:noFill/>
                </a:ln>
                <a:solidFill>
                  <a:prstClr val="black"/>
                </a:solidFill>
                <a:effectLst/>
                <a:uLnTx/>
                <a:uFillTx/>
                <a:latin typeface="Trebuchet MS" panose="020B0603020202020204"/>
                <a:ea typeface="+mn-ea"/>
                <a:cs typeface="+mn-cs"/>
              </a:rPr>
              <a:t> </a:t>
            </a:r>
            <a:r>
              <a:rPr lang="en-US" sz="1200" b="1" i="0" u="none" strike="noStrike" kern="1200" baseline="0" dirty="0">
                <a:solidFill>
                  <a:schemeClr val="tx1"/>
                </a:solidFill>
                <a:latin typeface="+mn-lt"/>
                <a:ea typeface="+mn-ea"/>
                <a:cs typeface="+mn-cs"/>
              </a:rPr>
              <a:t>26–27</a:t>
            </a:r>
            <a:r>
              <a:rPr lang="en-US" sz="1200" b="0" i="0" u="none" strike="noStrike" kern="1200" baseline="0" dirty="0">
                <a:solidFill>
                  <a:schemeClr val="tx1"/>
                </a:solidFill>
                <a:latin typeface="+mn-lt"/>
                <a:ea typeface="+mn-ea"/>
                <a:cs typeface="+mn-cs"/>
              </a:rPr>
              <a:t>. John has described a city so wonderful that it is hard to see what </a:t>
            </a:r>
            <a:r>
              <a:rPr lang="en-US" sz="1200" b="0" i="1" u="none" strike="noStrike" kern="1200" baseline="0" dirty="0">
                <a:solidFill>
                  <a:schemeClr val="tx1"/>
                </a:solidFill>
                <a:latin typeface="+mn-lt"/>
                <a:ea typeface="+mn-ea"/>
                <a:cs typeface="+mn-cs"/>
              </a:rPr>
              <a:t>the glory and </a:t>
            </a:r>
            <a:r>
              <a:rPr lang="en-US" sz="1200" b="0" i="1" u="none" strike="noStrike" kern="1200" baseline="0" dirty="0" err="1">
                <a:solidFill>
                  <a:schemeClr val="tx1"/>
                </a:solidFill>
                <a:latin typeface="+mn-lt"/>
                <a:ea typeface="+mn-ea"/>
                <a:cs typeface="+mn-cs"/>
              </a:rPr>
              <a:t>honour</a:t>
            </a:r>
            <a:r>
              <a:rPr lang="en-US" sz="1200" b="0" i="1" u="none" strike="noStrike" kern="1200" baseline="0" dirty="0">
                <a:solidFill>
                  <a:schemeClr val="tx1"/>
                </a:solidFill>
                <a:latin typeface="+mn-lt"/>
                <a:ea typeface="+mn-ea"/>
                <a:cs typeface="+mn-cs"/>
              </a:rPr>
              <a:t> of the nations</a:t>
            </a:r>
            <a:r>
              <a:rPr lang="en-US" sz="1200" b="0" i="0" u="none" strike="noStrike" kern="1200" baseline="0" dirty="0">
                <a:solidFill>
                  <a:schemeClr val="tx1"/>
                </a:solidFill>
                <a:latin typeface="+mn-lt"/>
                <a:ea typeface="+mn-ea"/>
                <a:cs typeface="+mn-cs"/>
              </a:rPr>
              <a:t> could bring to it. He probably means, not that </a:t>
            </a:r>
            <a:r>
              <a:rPr lang="en-US" sz="1200" b="0" i="1" u="none" strike="noStrike" kern="1200" baseline="0" dirty="0">
                <a:solidFill>
                  <a:schemeClr val="tx1"/>
                </a:solidFill>
                <a:latin typeface="+mn-lt"/>
                <a:ea typeface="+mn-ea"/>
                <a:cs typeface="+mn-cs"/>
              </a:rPr>
              <a:t>the nations</a:t>
            </a:r>
            <a:r>
              <a:rPr lang="en-US" sz="1200" b="0" i="0" u="none" strike="noStrike" kern="1200" baseline="0" dirty="0">
                <a:solidFill>
                  <a:schemeClr val="tx1"/>
                </a:solidFill>
                <a:latin typeface="+mn-lt"/>
                <a:ea typeface="+mn-ea"/>
                <a:cs typeface="+mn-cs"/>
              </a:rPr>
              <a:t> add to its </a:t>
            </a:r>
            <a:r>
              <a:rPr lang="en-US" sz="1200" b="0" i="0" u="none" strike="noStrike" kern="1200" baseline="0" dirty="0" err="1">
                <a:solidFill>
                  <a:schemeClr val="tx1"/>
                </a:solidFill>
                <a:latin typeface="+mn-lt"/>
                <a:ea typeface="+mn-ea"/>
                <a:cs typeface="+mn-cs"/>
              </a:rPr>
              <a:t>splendour</a:t>
            </a:r>
            <a:r>
              <a:rPr lang="en-US" sz="1200" b="0" i="0" u="none" strike="noStrike" kern="1200" baseline="0" dirty="0">
                <a:solidFill>
                  <a:schemeClr val="tx1"/>
                </a:solidFill>
                <a:latin typeface="+mn-lt"/>
                <a:ea typeface="+mn-ea"/>
                <a:cs typeface="+mn-cs"/>
              </a:rPr>
              <a:t>, but that they render their homage. Some things cannot enter the city. </a:t>
            </a:r>
            <a:r>
              <a:rPr lang="en-US" sz="1200" b="0" i="1" u="none" strike="noStrike" kern="1200" baseline="0" dirty="0">
                <a:solidFill>
                  <a:schemeClr val="tx1"/>
                </a:solidFill>
                <a:latin typeface="+mn-lt"/>
                <a:ea typeface="+mn-ea"/>
                <a:cs typeface="+mn-cs"/>
              </a:rPr>
              <a:t>Nothing impure</a:t>
            </a:r>
            <a:r>
              <a:rPr lang="en-US" sz="1200" b="0" i="0" u="none" strike="noStrike" kern="1200" baseline="0" dirty="0">
                <a:solidFill>
                  <a:schemeClr val="tx1"/>
                </a:solidFill>
                <a:latin typeface="+mn-lt"/>
                <a:ea typeface="+mn-ea"/>
                <a:cs typeface="+mn-cs"/>
              </a:rPr>
              <a:t> is comprehensive, and John singles out two specifics: </a:t>
            </a:r>
            <a:r>
              <a:rPr lang="en-US" sz="1200" b="0" i="1" u="none" strike="noStrike" kern="1200" baseline="0" dirty="0">
                <a:solidFill>
                  <a:schemeClr val="tx1"/>
                </a:solidFill>
                <a:latin typeface="+mn-lt"/>
                <a:ea typeface="+mn-ea"/>
                <a:cs typeface="+mn-cs"/>
              </a:rPr>
              <a:t>anyone who does what is shameful or deceitful</a:t>
            </a:r>
            <a:r>
              <a:rPr lang="en-US" sz="1200" b="0" i="0" u="none" strike="noStrike" kern="1200" baseline="0" dirty="0">
                <a:solidFill>
                  <a:schemeClr val="tx1"/>
                </a:solidFill>
                <a:latin typeface="+mn-lt"/>
                <a:ea typeface="+mn-ea"/>
                <a:cs typeface="+mn-cs"/>
              </a:rPr>
              <a:t> (see note on v. 8). </a:t>
            </a:r>
            <a:r>
              <a:rPr lang="en-US" sz="1200" b="0" i="1" u="none" strike="noStrike" kern="1200" baseline="0" dirty="0">
                <a:solidFill>
                  <a:schemeClr val="tx1"/>
                </a:solidFill>
                <a:latin typeface="+mn-lt"/>
                <a:ea typeface="+mn-ea"/>
                <a:cs typeface="+mn-cs"/>
              </a:rPr>
              <a:t>What is shameful</a:t>
            </a:r>
            <a:r>
              <a:rPr lang="en-US" sz="1200" b="0" i="0" u="none" strike="noStrike" kern="1200" baseline="0" dirty="0">
                <a:solidFill>
                  <a:schemeClr val="tx1"/>
                </a:solidFill>
                <a:latin typeface="+mn-lt"/>
                <a:ea typeface="+mn-ea"/>
                <a:cs typeface="+mn-cs"/>
              </a:rPr>
              <a:t> probably has special reference to idolatry, and lying is reprobated elsewhere in this book. It is important that people speak truth and act truly. Smith rightly points out that ‘one may be guilty of working or acting a lie without saying a single word’. Every lie is excluded from the heavenly city. By contrast, those who do enter are those </a:t>
            </a:r>
            <a:r>
              <a:rPr lang="en-US" sz="1200" b="0" i="1" u="none" strike="noStrike" kern="1200" baseline="0" dirty="0">
                <a:solidFill>
                  <a:schemeClr val="tx1"/>
                </a:solidFill>
                <a:latin typeface="+mn-lt"/>
                <a:ea typeface="+mn-ea"/>
                <a:cs typeface="+mn-cs"/>
              </a:rPr>
              <a:t>whose names are written in the Lamb’s book of life.</a:t>
            </a:r>
            <a:r>
              <a:rPr lang="en-US" sz="1200" b="0" i="0" u="none" strike="noStrike" kern="1200" baseline="0" dirty="0">
                <a:solidFill>
                  <a:schemeClr val="tx1"/>
                </a:solidFill>
                <a:latin typeface="+mn-lt"/>
                <a:ea typeface="+mn-ea"/>
                <a:cs typeface="+mn-cs"/>
              </a:rPr>
              <a:t> Again there is the thought that salvation depends on what Christ has done.</a:t>
            </a:r>
          </a:p>
          <a:p>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879145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81243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New Bible Commentary</a:t>
            </a:r>
          </a:p>
          <a:p>
            <a:pPr rtl="0"/>
            <a:r>
              <a:rPr lang="en-US" sz="1200" b="1" i="0" u="none" strike="noStrike" kern="1200" baseline="0" dirty="0">
                <a:solidFill>
                  <a:schemeClr val="tx1"/>
                </a:solidFill>
                <a:latin typeface="+mn-lt"/>
                <a:ea typeface="+mn-ea"/>
                <a:cs typeface="+mn-cs"/>
              </a:rPr>
              <a:t>22:1-5</a:t>
            </a:r>
            <a:r>
              <a:rPr lang="en-US" sz="1200" b="0" i="0" u="none" strike="noStrike" kern="1200" baseline="0" dirty="0">
                <a:solidFill>
                  <a:schemeClr val="tx1"/>
                </a:solidFill>
                <a:latin typeface="+mn-lt"/>
                <a:ea typeface="+mn-ea"/>
                <a:cs typeface="+mn-cs"/>
              </a:rPr>
              <a:t> This conclusion of the vision of the city of God shows conscious links with the description of the paradise in Eden (Gn. 2-3).</a:t>
            </a:r>
          </a:p>
          <a:p>
            <a:pPr rtl="0"/>
            <a:endParaRPr lang="en-US" sz="1200" b="0" i="0" u="none" strike="noStrike" kern="1200" baseline="0" dirty="0">
              <a:solidFill>
                <a:schemeClr val="tx1"/>
              </a:solidFill>
              <a:latin typeface="+mn-lt"/>
              <a:ea typeface="+mn-ea"/>
              <a:cs typeface="+mn-cs"/>
            </a:endParaRPr>
          </a:p>
          <a:p>
            <a:pPr rtl="0"/>
            <a:r>
              <a:rPr lang="en-US" sz="1200" b="1" i="0" u="none" strike="noStrike" kern="1200" baseline="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 The throne of God and of the Lamb </a:t>
            </a:r>
            <a:r>
              <a:rPr lang="en-US" sz="1200" b="0" i="0" u="none" strike="noStrike" kern="1200" baseline="0" dirty="0">
                <a:solidFill>
                  <a:schemeClr val="tx1"/>
                </a:solidFill>
                <a:latin typeface="+mn-lt"/>
                <a:ea typeface="+mn-ea"/>
                <a:cs typeface="+mn-cs"/>
              </a:rPr>
              <a:t>is the source of </a:t>
            </a:r>
            <a:r>
              <a:rPr lang="en-US" sz="1200" b="0" i="1" u="none" strike="noStrike" kern="1200" baseline="0" dirty="0">
                <a:solidFill>
                  <a:schemeClr val="tx1"/>
                </a:solidFill>
                <a:latin typeface="+mn-lt"/>
                <a:ea typeface="+mn-ea"/>
                <a:cs typeface="+mn-cs"/>
              </a:rPr>
              <a:t>the river of the water of life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cf. </a:t>
            </a:r>
            <a:r>
              <a:rPr lang="en-US" sz="1200" b="0" i="0" u="none" strike="noStrike" kern="1200" baseline="0" dirty="0">
                <a:solidFill>
                  <a:schemeClr val="tx1"/>
                </a:solidFill>
                <a:latin typeface="+mn-lt"/>
                <a:ea typeface="+mn-ea"/>
                <a:cs typeface="+mn-cs"/>
              </a:rPr>
              <a:t>7:17; 21:6; 22:17). The Garden of Eden had a river (Gn. 2:10). In Ezekiel’s vision a river flowed from the temple (</a:t>
            </a:r>
            <a:r>
              <a:rPr lang="en-US" sz="1200" b="0" i="0" u="none" strike="noStrike" kern="1200" baseline="0" dirty="0" err="1">
                <a:solidFill>
                  <a:schemeClr val="tx1"/>
                </a:solidFill>
                <a:latin typeface="+mn-lt"/>
                <a:ea typeface="+mn-ea"/>
                <a:cs typeface="+mn-cs"/>
              </a:rPr>
              <a:t>Ezk</a:t>
            </a:r>
            <a:r>
              <a:rPr lang="en-US" sz="1200" b="0" i="0" u="none" strike="noStrike" kern="1200" baseline="0" dirty="0">
                <a:solidFill>
                  <a:schemeClr val="tx1"/>
                </a:solidFill>
                <a:latin typeface="+mn-lt"/>
                <a:ea typeface="+mn-ea"/>
                <a:cs typeface="+mn-cs"/>
              </a:rPr>
              <a:t>. 47:9; </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see the application of this passage to Jesus in </a:t>
            </a:r>
            <a:r>
              <a:rPr lang="en-US" sz="1200" b="1" i="0" u="none" strike="noStrike" kern="1200" baseline="0" dirty="0">
                <a:solidFill>
                  <a:schemeClr val="tx1"/>
                </a:solidFill>
                <a:latin typeface="+mn-lt"/>
                <a:ea typeface="+mn-ea"/>
                <a:cs typeface="+mn-cs"/>
              </a:rPr>
              <a:t>Jn. 7:37-38</a:t>
            </a:r>
            <a:r>
              <a:rPr lang="en-US" sz="1200" b="0" i="0" u="none" strike="noStrike" kern="1200" baseline="0" dirty="0">
                <a:solidFill>
                  <a:schemeClr val="tx1"/>
                </a:solidFill>
                <a:latin typeface="+mn-lt"/>
                <a:ea typeface="+mn-ea"/>
                <a:cs typeface="+mn-cs"/>
              </a:rPr>
              <a:t> </a:t>
            </a:r>
            <a:r>
              <a:rPr lang="en-US" sz="1200" b="1" i="0" kern="1200" baseline="30000" dirty="0">
                <a:solidFill>
                  <a:schemeClr val="tx1"/>
                </a:solidFill>
                <a:effectLst/>
                <a:latin typeface="+mn-lt"/>
                <a:ea typeface="+mn-ea"/>
                <a:cs typeface="+mn-cs"/>
              </a:rPr>
              <a:t>37 </a:t>
            </a:r>
            <a:r>
              <a:rPr lang="en-US" sz="1200" b="0" i="0" kern="1200" dirty="0">
                <a:solidFill>
                  <a:schemeClr val="tx1"/>
                </a:solidFill>
                <a:effectLst/>
                <a:latin typeface="+mn-lt"/>
                <a:ea typeface="+mn-ea"/>
                <a:cs typeface="+mn-cs"/>
              </a:rPr>
              <a:t>On the last and greatest day of the festival, Jesus stood and said in a loud voice, “Let anyone who is thirsty come to me and drink. </a:t>
            </a:r>
            <a:r>
              <a:rPr lang="en-US" sz="1200" b="1" i="0" kern="1200" baseline="30000" dirty="0">
                <a:solidFill>
                  <a:schemeClr val="tx1"/>
                </a:solidFill>
                <a:effectLst/>
                <a:latin typeface="+mn-lt"/>
                <a:ea typeface="+mn-ea"/>
                <a:cs typeface="+mn-cs"/>
              </a:rPr>
              <a:t>38 </a:t>
            </a:r>
            <a:r>
              <a:rPr lang="en-US" sz="1200" b="0" i="0" kern="1200" dirty="0">
                <a:solidFill>
                  <a:schemeClr val="tx1"/>
                </a:solidFill>
                <a:effectLst/>
                <a:latin typeface="+mn-lt"/>
                <a:ea typeface="+mn-ea"/>
                <a:cs typeface="+mn-cs"/>
              </a:rPr>
              <a:t>Whoever believes in me, as Scripture has said, rivers of living water will flow from within them.” </a:t>
            </a:r>
            <a:r>
              <a:rPr lang="en-US" sz="1200" b="1" i="0" kern="1200" baseline="30000" dirty="0">
                <a:solidFill>
                  <a:schemeClr val="tx1"/>
                </a:solidFill>
                <a:effectLst/>
                <a:latin typeface="+mn-lt"/>
                <a:ea typeface="+mn-ea"/>
                <a:cs typeface="+mn-cs"/>
              </a:rPr>
              <a:t>39 </a:t>
            </a:r>
            <a:r>
              <a:rPr lang="en-US" sz="1200" b="0" i="0" kern="1200" dirty="0">
                <a:solidFill>
                  <a:schemeClr val="tx1"/>
                </a:solidFill>
                <a:effectLst/>
                <a:latin typeface="+mn-lt"/>
                <a:ea typeface="+mn-ea"/>
                <a:cs typeface="+mn-cs"/>
              </a:rPr>
              <a:t>By this he meant the Spirit, whom those who believed in him were later to receive. Up to that time the Spirit had not been given, since Jesus had not yet been glorified.</a:t>
            </a:r>
            <a:r>
              <a:rPr lang="en-US" sz="1200" b="0" i="0" u="none" strike="noStrike" kern="1200" baseline="0" dirty="0">
                <a:solidFill>
                  <a:schemeClr val="tx1"/>
                </a:solidFill>
                <a:latin typeface="+mn-lt"/>
                <a:ea typeface="+mn-ea"/>
                <a:cs typeface="+mn-cs"/>
              </a:rPr>
              <a:t>.  </a:t>
            </a:r>
          </a:p>
          <a:p>
            <a:pPr rtl="0"/>
            <a:endParaRPr lang="en-US" sz="1200" b="0" i="0" u="none" strike="noStrike" kern="1200" baseline="0" dirty="0">
              <a:solidFill>
                <a:schemeClr val="tx1"/>
              </a:solidFill>
              <a:latin typeface="+mn-lt"/>
              <a:ea typeface="+mn-ea"/>
              <a:cs typeface="+mn-cs"/>
            </a:endParaRPr>
          </a:p>
          <a:p>
            <a:pPr rtl="0"/>
            <a:r>
              <a:rPr lang="en-US" sz="1200" b="1" i="0" u="none" strike="noStrike" kern="1200" baseline="0" dirty="0">
                <a:solidFill>
                  <a:schemeClr val="tx1"/>
                </a:solidFill>
                <a:latin typeface="+mn-lt"/>
                <a:ea typeface="+mn-ea"/>
                <a:cs typeface="+mn-cs"/>
              </a:rPr>
              <a:t>ALSO John 4 with woman at the well.</a:t>
            </a:r>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tree of life </a:t>
            </a:r>
            <a:r>
              <a:rPr lang="en-US" sz="1200" b="0" i="0" u="none" strike="noStrike" kern="1200" baseline="0" dirty="0">
                <a:solidFill>
                  <a:schemeClr val="tx1"/>
                </a:solidFill>
                <a:latin typeface="+mn-lt"/>
                <a:ea typeface="+mn-ea"/>
                <a:cs typeface="+mn-cs"/>
              </a:rPr>
              <a:t>(unlike Gn. 2:9; 3:22, but as in </a:t>
            </a:r>
            <a:r>
              <a:rPr lang="en-US" sz="1200" b="0" i="0" u="none" strike="noStrike" kern="1200" baseline="0" dirty="0" err="1">
                <a:solidFill>
                  <a:schemeClr val="tx1"/>
                </a:solidFill>
                <a:latin typeface="+mn-lt"/>
                <a:ea typeface="+mn-ea"/>
                <a:cs typeface="+mn-cs"/>
              </a:rPr>
              <a:t>Ezk</a:t>
            </a:r>
            <a:r>
              <a:rPr lang="en-US" sz="1200" b="0" i="0" u="none" strike="noStrike" kern="1200" baseline="0" dirty="0">
                <a:solidFill>
                  <a:schemeClr val="tx1"/>
                </a:solidFill>
                <a:latin typeface="+mn-lt"/>
                <a:ea typeface="+mn-ea"/>
                <a:cs typeface="+mn-cs"/>
              </a:rPr>
              <a:t>. 47:7ff) is viewed collectively. Like the symbol of the water of life, the </a:t>
            </a:r>
            <a:r>
              <a:rPr lang="en-US" sz="1200" b="0" i="1" u="none" strike="noStrike" kern="1200" baseline="0" dirty="0">
                <a:solidFill>
                  <a:schemeClr val="tx1"/>
                </a:solidFill>
                <a:latin typeface="+mn-lt"/>
                <a:ea typeface="+mn-ea"/>
                <a:cs typeface="+mn-cs"/>
              </a:rPr>
              <a:t>healing </a:t>
            </a:r>
            <a:r>
              <a:rPr lang="en-US" sz="1200" b="0" i="0" u="none" strike="noStrike" kern="1200" baseline="0" dirty="0">
                <a:solidFill>
                  <a:schemeClr val="tx1"/>
                </a:solidFill>
                <a:latin typeface="+mn-lt"/>
                <a:ea typeface="+mn-ea"/>
                <a:cs typeface="+mn-cs"/>
              </a:rPr>
              <a:t>powers of </a:t>
            </a:r>
            <a:r>
              <a:rPr lang="en-US" sz="1200" b="0" i="1" u="none" strike="noStrike" kern="1200" baseline="0" dirty="0">
                <a:solidFill>
                  <a:schemeClr val="tx1"/>
                </a:solidFill>
                <a:latin typeface="+mn-lt"/>
                <a:ea typeface="+mn-ea"/>
                <a:cs typeface="+mn-cs"/>
              </a:rPr>
              <a:t>the leaves </a:t>
            </a:r>
            <a:r>
              <a:rPr lang="en-US" sz="1200" b="0" i="0" u="none" strike="noStrike" kern="1200" baseline="0" dirty="0">
                <a:solidFill>
                  <a:schemeClr val="tx1"/>
                </a:solidFill>
                <a:latin typeface="+mn-lt"/>
                <a:ea typeface="+mn-ea"/>
                <a:cs typeface="+mn-cs"/>
              </a:rPr>
              <a:t>are taken in a spiritual sense, possibly in the first instance for the healing of the wounds inflicted in the great distress. </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12 kinds... Every month... (no moon or sun.... How is time measured in heaven???)</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Continuous and always available</a:t>
            </a:r>
          </a:p>
          <a:p>
            <a:pPr rtl="0"/>
            <a:endParaRPr lang="en-US" sz="1200" b="0" i="0" u="none" strike="noStrike" kern="1200" baseline="0" dirty="0">
              <a:solidFill>
                <a:schemeClr val="tx1"/>
              </a:solidFill>
              <a:latin typeface="+mn-lt"/>
              <a:ea typeface="+mn-ea"/>
              <a:cs typeface="+mn-cs"/>
            </a:endParaRPr>
          </a:p>
          <a:p>
            <a:pPr rtl="0"/>
            <a:r>
              <a:rPr lang="en-US" sz="1200" b="1" i="0" u="none" strike="noStrike" kern="1200" baseline="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 longer will there be any curse </a:t>
            </a:r>
            <a:r>
              <a:rPr lang="en-US" sz="1200" b="0" i="0" u="none" strike="noStrike" kern="1200" baseline="0" dirty="0">
                <a:solidFill>
                  <a:schemeClr val="tx1"/>
                </a:solidFill>
                <a:latin typeface="+mn-lt"/>
                <a:ea typeface="+mn-ea"/>
                <a:cs typeface="+mn-cs"/>
              </a:rPr>
              <a:t>cites </a:t>
            </a:r>
            <a:r>
              <a:rPr lang="en-US" sz="1200" b="0" i="0" u="none" strike="noStrike" kern="1200" baseline="0" dirty="0" err="1">
                <a:solidFill>
                  <a:schemeClr val="tx1"/>
                </a:solidFill>
                <a:latin typeface="+mn-lt"/>
                <a:ea typeface="+mn-ea"/>
                <a:cs typeface="+mn-cs"/>
              </a:rPr>
              <a:t>Zc</a:t>
            </a:r>
            <a:r>
              <a:rPr lang="en-US" sz="1200" b="0" i="0" u="none" strike="noStrike" kern="1200" baseline="0" dirty="0">
                <a:solidFill>
                  <a:schemeClr val="tx1"/>
                </a:solidFill>
                <a:latin typeface="+mn-lt"/>
                <a:ea typeface="+mn-ea"/>
                <a:cs typeface="+mn-cs"/>
              </a:rPr>
              <a:t>. 14:11 and reverses the curse pronounced in the original paradise (Gn. 3:14-19). In the new Jerusalem the effects of that curse are completely overcome.</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Tyndale: He goes on to tell us that </a:t>
            </a:r>
            <a:r>
              <a:rPr lang="en-US" sz="1200" b="0" i="1" u="none" strike="noStrike" kern="1200" baseline="0" dirty="0">
                <a:solidFill>
                  <a:schemeClr val="tx1"/>
                </a:solidFill>
                <a:latin typeface="+mn-lt"/>
                <a:ea typeface="+mn-ea"/>
                <a:cs typeface="+mn-cs"/>
              </a:rPr>
              <a:t>the leaves of the tree</a:t>
            </a:r>
            <a:r>
              <a:rPr lang="en-US" sz="1200" b="0" i="0" u="none" strike="noStrike" kern="1200" baseline="0" dirty="0">
                <a:solidFill>
                  <a:schemeClr val="tx1"/>
                </a:solidFill>
                <a:latin typeface="+mn-lt"/>
                <a:ea typeface="+mn-ea"/>
                <a:cs typeface="+mn-cs"/>
              </a:rPr>
              <a:t> bring </a:t>
            </a:r>
            <a:r>
              <a:rPr lang="en-US" sz="1200" b="0" i="1" u="none" strike="noStrike" kern="1200" baseline="0" dirty="0">
                <a:solidFill>
                  <a:schemeClr val="tx1"/>
                </a:solidFill>
                <a:latin typeface="+mn-lt"/>
                <a:ea typeface="+mn-ea"/>
                <a:cs typeface="+mn-cs"/>
              </a:rPr>
              <a:t>healing to the nations</a:t>
            </a:r>
            <a:r>
              <a:rPr lang="en-US" sz="1200" b="0" i="0" u="none" strike="noStrike" kern="1200" baseline="0" dirty="0">
                <a:solidFill>
                  <a:schemeClr val="tx1"/>
                </a:solidFill>
                <a:latin typeface="+mn-lt"/>
                <a:ea typeface="+mn-ea"/>
                <a:cs typeface="+mn-cs"/>
              </a:rPr>
              <a:t> (cf. Ezek. 47:12). This provokes the question, ‘</a:t>
            </a:r>
            <a:r>
              <a:rPr lang="en-US" sz="1200" b="1" i="0" u="none" strike="noStrike" kern="1200" baseline="0" dirty="0">
                <a:solidFill>
                  <a:schemeClr val="tx1"/>
                </a:solidFill>
                <a:latin typeface="+mn-lt"/>
                <a:ea typeface="+mn-ea"/>
                <a:cs typeface="+mn-cs"/>
              </a:rPr>
              <a:t>Healing from what?</a:t>
            </a:r>
            <a:r>
              <a:rPr lang="en-US" sz="1200" b="0" i="0" u="none" strike="noStrike" kern="1200" baseline="0" dirty="0">
                <a:solidFill>
                  <a:schemeClr val="tx1"/>
                </a:solidFill>
                <a:latin typeface="+mn-lt"/>
                <a:ea typeface="+mn-ea"/>
                <a:cs typeface="+mn-cs"/>
              </a:rPr>
              <a:t>’ We would naturally think of healing from sin were it not that every such thing is excluded (21:27). Walvoord takes the word to mean ‘health-giving’ and comments, ‘The leaves of the tree promote the enjoyment of life in the new Jerusalem, and are not for correcting ills which do not exist.’ </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106618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Tyndale:</a:t>
            </a:r>
          </a:p>
          <a:p>
            <a:r>
              <a:rPr lang="en-US" sz="1200" b="0" i="0" u="none" strike="noStrike" kern="1200" baseline="0" dirty="0">
                <a:solidFill>
                  <a:schemeClr val="tx1"/>
                </a:solidFill>
                <a:latin typeface="+mn-lt"/>
                <a:ea typeface="+mn-ea"/>
                <a:cs typeface="+mn-cs"/>
              </a:rPr>
              <a:t>We are reminded that </a:t>
            </a:r>
            <a:r>
              <a:rPr lang="en-US" sz="1200" b="1" i="0" u="none" strike="noStrike" kern="1200" baseline="0" dirty="0">
                <a:solidFill>
                  <a:schemeClr val="tx1"/>
                </a:solidFill>
                <a:latin typeface="+mn-lt"/>
                <a:ea typeface="+mn-ea"/>
                <a:cs typeface="+mn-cs"/>
              </a:rPr>
              <a:t>Ezekiel</a:t>
            </a:r>
            <a:r>
              <a:rPr lang="en-US" sz="1200" b="0" i="0" u="none" strike="noStrike" kern="1200" baseline="0" dirty="0">
                <a:solidFill>
                  <a:schemeClr val="tx1"/>
                </a:solidFill>
                <a:latin typeface="+mn-lt"/>
                <a:ea typeface="+mn-ea"/>
                <a:cs typeface="+mn-cs"/>
              </a:rPr>
              <a:t> ends his prophecy by telling us that </a:t>
            </a:r>
            <a:r>
              <a:rPr lang="en-US" sz="1200" b="1" i="0" u="none" strike="noStrike" kern="1200" baseline="0" dirty="0">
                <a:solidFill>
                  <a:schemeClr val="tx1"/>
                </a:solidFill>
                <a:latin typeface="+mn-lt"/>
                <a:ea typeface="+mn-ea"/>
                <a:cs typeface="+mn-cs"/>
              </a:rPr>
              <a:t>the name of the city is ‘THE LORD IS THERE’ (Ezek. 48:35). </a:t>
            </a:r>
            <a:r>
              <a:rPr lang="en-US" sz="1200" b="0" i="0" u="none" strike="noStrike" kern="1200" baseline="0" dirty="0">
                <a:solidFill>
                  <a:schemeClr val="tx1"/>
                </a:solidFill>
                <a:latin typeface="+mn-lt"/>
                <a:ea typeface="+mn-ea"/>
                <a:cs typeface="+mn-cs"/>
              </a:rPr>
              <a:t>Where God and the Lamb rule there is no accursed thing.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 the contrary, God’s servants render service. The verb </a:t>
            </a:r>
            <a:r>
              <a:rPr lang="en-US" sz="1200" b="0" i="1" u="none" strike="noStrike" kern="1200" baseline="0" dirty="0" err="1">
                <a:solidFill>
                  <a:schemeClr val="tx1"/>
                </a:solidFill>
                <a:latin typeface="+mn-lt"/>
                <a:ea typeface="+mn-ea"/>
                <a:cs typeface="+mn-cs"/>
              </a:rPr>
              <a:t>latreuousin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serve</a:t>
            </a:r>
            <a:r>
              <a:rPr lang="en-US" sz="1200" b="0" i="0" u="none" strike="noStrike" kern="1200" baseline="0" dirty="0">
                <a:solidFill>
                  <a:schemeClr val="tx1"/>
                </a:solidFill>
                <a:latin typeface="+mn-lt"/>
                <a:ea typeface="+mn-ea"/>
                <a:cs typeface="+mn-cs"/>
              </a:rPr>
              <a:t>) has overtones of worship, and indeed NEB translates ‘his servants shall worship him’. </a:t>
            </a:r>
          </a:p>
          <a:p>
            <a:pPr marL="628650" lvl="1"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See His face = </a:t>
            </a:r>
            <a:r>
              <a:rPr lang="en-US" sz="1200" b="0" i="0" u="none" strike="noStrike" kern="1200" baseline="0" dirty="0">
                <a:solidFill>
                  <a:schemeClr val="tx1"/>
                </a:solidFill>
                <a:latin typeface="+mn-lt"/>
                <a:ea typeface="+mn-ea"/>
                <a:cs typeface="+mn-cs"/>
              </a:rPr>
              <a:t>1 John 3:1-3  1 </a:t>
            </a:r>
            <a:r>
              <a:rPr lang="en-US" sz="1200" b="0" i="1" u="none" strike="noStrike" kern="1200" baseline="0" dirty="0">
                <a:solidFill>
                  <a:schemeClr val="tx1"/>
                </a:solidFill>
                <a:latin typeface="+mn-lt"/>
                <a:ea typeface="+mn-ea"/>
                <a:cs typeface="+mn-cs"/>
              </a:rPr>
              <a:t>See how great a love the Father has given us, that we would be called children of God; and in fact we are. For this reason the world does not know us: because it did not know Him. 2 Beloved, now we are children of God, and it has not appeared as yet what we will be. We know that when He appears, we will be like Him, because we will see Him just as He is. 3 And everyone who has this hope set on Him purifies himself, just as He is pure.</a:t>
            </a:r>
          </a:p>
          <a:p>
            <a:pPr marL="628650" lvl="1" indent="-171450">
              <a:buFont typeface="Arial" panose="020B0604020202020204" pitchFamily="34" charset="0"/>
              <a:buChar char="•"/>
            </a:pPr>
            <a:endParaRPr lang="en-US" sz="1200" b="0" i="1"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Name on forehead </a:t>
            </a:r>
            <a:r>
              <a:rPr lang="en-US" sz="1200" b="0" i="1" u="none" strike="noStrike" kern="1200" baseline="0" dirty="0">
                <a:solidFill>
                  <a:schemeClr val="tx1"/>
                </a:solidFill>
                <a:latin typeface="+mn-lt"/>
                <a:ea typeface="+mn-ea"/>
                <a:cs typeface="+mn-cs"/>
                <a:sym typeface="Wingdings" panose="05000000000000000000" pitchFamily="2" charset="2"/>
              </a:rPr>
              <a:t>  </a:t>
            </a:r>
            <a:r>
              <a:rPr lang="en-US" sz="1200" b="0" i="0" u="none" strike="noStrike" kern="1200" baseline="0" dirty="0">
                <a:solidFill>
                  <a:schemeClr val="tx1"/>
                </a:solidFill>
                <a:latin typeface="+mn-lt"/>
                <a:ea typeface="+mn-ea"/>
                <a:cs typeface="+mn-cs"/>
                <a:sym typeface="Wingdings" panose="05000000000000000000" pitchFamily="2" charset="2"/>
              </a:rPr>
              <a:t>ownership? Seal? Proud display? Bear the name [</a:t>
            </a:r>
            <a:r>
              <a:rPr lang="en-US" sz="1200" b="0" i="0" u="none" strike="noStrike" kern="1200" baseline="0" dirty="0" err="1">
                <a:solidFill>
                  <a:schemeClr val="tx1"/>
                </a:solidFill>
                <a:latin typeface="+mn-lt"/>
                <a:ea typeface="+mn-ea"/>
                <a:cs typeface="+mn-cs"/>
                <a:sym typeface="Wingdings" panose="05000000000000000000" pitchFamily="2" charset="2"/>
              </a:rPr>
              <a:t>CHRISTian</a:t>
            </a:r>
            <a:r>
              <a:rPr lang="en-US" sz="1200" b="0" i="0" u="none" strike="noStrike" kern="1200" baseline="0" dirty="0">
                <a:solidFill>
                  <a:schemeClr val="tx1"/>
                </a:solidFill>
                <a:latin typeface="+mn-lt"/>
                <a:ea typeface="+mn-ea"/>
                <a:cs typeface="+mn-cs"/>
                <a:sym typeface="Wingdings" panose="05000000000000000000" pitchFamily="2" charset="2"/>
              </a:rPr>
              <a:t>]?</a:t>
            </a:r>
            <a:endParaRPr lang="en-US" sz="1200" b="0"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Once more we are assured that there is </a:t>
            </a:r>
            <a:r>
              <a:rPr lang="en-US" sz="1200" b="0" i="1" u="none" strike="noStrike" kern="1200" baseline="0" dirty="0">
                <a:solidFill>
                  <a:schemeClr val="tx1"/>
                </a:solidFill>
                <a:latin typeface="+mn-lt"/>
                <a:ea typeface="+mn-ea"/>
                <a:cs typeface="+mn-cs"/>
              </a:rPr>
              <a:t>no more night</a:t>
            </a:r>
            <a:r>
              <a:rPr lang="en-US" sz="1200" b="0" i="0" u="none" strike="noStrike" kern="1200" baseline="0" dirty="0">
                <a:solidFill>
                  <a:schemeClr val="tx1"/>
                </a:solidFill>
                <a:latin typeface="+mn-lt"/>
                <a:ea typeface="+mn-ea"/>
                <a:cs typeface="+mn-cs"/>
              </a:rPr>
              <a:t> there (21:23, 25; cf. Zech. 14:7) and that God gives them </a:t>
            </a:r>
            <a:r>
              <a:rPr lang="en-US" sz="1200" b="0" i="1" u="none" strike="noStrike" kern="1200" baseline="0" dirty="0">
                <a:solidFill>
                  <a:schemeClr val="tx1"/>
                </a:solidFill>
                <a:latin typeface="+mn-lt"/>
                <a:ea typeface="+mn-ea"/>
                <a:cs typeface="+mn-cs"/>
              </a:rPr>
              <a:t>light.</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section culminates with the assurance that </a:t>
            </a:r>
            <a:r>
              <a:rPr lang="en-US" sz="1200" b="0" i="1" u="none" strike="noStrike" kern="1200" baseline="0" dirty="0">
                <a:solidFill>
                  <a:schemeClr val="tx1"/>
                </a:solidFill>
                <a:latin typeface="+mn-lt"/>
                <a:ea typeface="+mn-ea"/>
                <a:cs typeface="+mn-cs"/>
              </a:rPr>
              <a:t>they will </a:t>
            </a:r>
            <a:r>
              <a:rPr lang="en-US" sz="1200" b="1" i="1" u="none" strike="noStrike" kern="1200" baseline="0" dirty="0">
                <a:solidFill>
                  <a:schemeClr val="tx1"/>
                </a:solidFill>
                <a:latin typeface="+mn-lt"/>
                <a:ea typeface="+mn-ea"/>
                <a:cs typeface="+mn-cs"/>
              </a:rPr>
              <a:t>reign for ever and ever</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It is not said that they will reign over anyone, and, indeed, it is difficult to see who their subjects could be. The term indicates a blessed and exalted state. They share in royalty.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Hierarchy in heaven</a:t>
            </a:r>
            <a:r>
              <a:rPr lang="en-US" sz="1200" b="0" i="0" u="none" strike="noStrike" kern="1200" baseline="0" dirty="0">
                <a:solidFill>
                  <a:schemeClr val="tx1"/>
                </a:solidFill>
                <a:latin typeface="+mn-lt"/>
                <a:ea typeface="+mn-ea"/>
                <a:cs typeface="+mn-cs"/>
              </a:rPr>
              <a:t>? Jobs? Positions of authority? Rewards? Decisions? Growth?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SO MUCH WE DON’T KNOW !!!</a:t>
            </a:r>
          </a:p>
          <a:p>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259884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21:1-4</a:t>
            </a:r>
          </a:p>
          <a:p>
            <a:r>
              <a:rPr lang="en-US" dirty="0"/>
              <a:t>1 Then I saw a new heaven and a new earth; for the first heaven and the first earth passed away, and there is no longer any sea. 2 And I saw the holy city, new Jerusalem, coming down out of heaven from God, prepared as a bride adorned for her husband. 3 And I heard a loud voice from the throne, saying, “Behold, the tabernacle of God is among the people, and He will dwell among them, and they shall be His people, and God Himself will be among them, 4 and He will wipe away every tear from their eyes; and there will no longer be any death; there will no longer be any mourning, or crying, or pain; the first things have passed away.”</a:t>
            </a:r>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231686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Measuring the city....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Built as a cube???  Length, width, and height are equal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Measurement Numbers: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12,000 stadia = </a:t>
            </a:r>
            <a:r>
              <a:rPr lang="en-US" sz="3200" b="1" i="0" dirty="0">
                <a:solidFill>
                  <a:srgbClr val="555555"/>
                </a:solidFill>
                <a:effectLst/>
                <a:latin typeface="source sans pro" panose="020B0503030403020204" pitchFamily="34" charset="0"/>
              </a:rPr>
              <a:t>1500 miles </a:t>
            </a:r>
            <a:r>
              <a:rPr lang="en-US" sz="3200" b="0" i="0" dirty="0">
                <a:solidFill>
                  <a:srgbClr val="555555"/>
                </a:solidFill>
                <a:effectLst/>
                <a:latin typeface="source sans pro" panose="020B0503030403020204" pitchFamily="34" charset="0"/>
              </a:rPr>
              <a:t>on each side (from Dallas to New York City [1,557 miles] or Los Angeles [1,436 miles]) or Houston to Winnipeg, Canada [1,535 miles]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Tyndale: </a:t>
            </a:r>
            <a:r>
              <a:rPr kumimoji="0" lang="en-US" sz="3200" b="0" i="0"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 </a:t>
            </a:r>
            <a:r>
              <a:rPr lang="en-US" sz="1200" b="0" i="0" u="none" strike="noStrike" kern="1200" baseline="0" dirty="0">
                <a:solidFill>
                  <a:schemeClr val="tx1"/>
                </a:solidFill>
                <a:latin typeface="+mn-lt"/>
                <a:ea typeface="+mn-ea"/>
                <a:cs typeface="+mn-cs"/>
              </a:rPr>
              <a:t>A city of this size is too large for the imagination to take in. John is certainly conveying the idea of </a:t>
            </a:r>
            <a:r>
              <a:rPr lang="en-US" sz="1200" b="0" i="0" u="none" strike="noStrike" kern="1200" baseline="0" dirty="0" err="1">
                <a:solidFill>
                  <a:schemeClr val="tx1"/>
                </a:solidFill>
                <a:latin typeface="+mn-lt"/>
                <a:ea typeface="+mn-ea"/>
                <a:cs typeface="+mn-cs"/>
              </a:rPr>
              <a:t>splendour</a:t>
            </a:r>
            <a:r>
              <a:rPr lang="en-US" sz="1200" b="0" i="0" u="none" strike="noStrike" kern="1200" baseline="0" dirty="0">
                <a:solidFill>
                  <a:schemeClr val="tx1"/>
                </a:solidFill>
                <a:latin typeface="+mn-lt"/>
                <a:ea typeface="+mn-ea"/>
                <a:cs typeface="+mn-cs"/>
              </a:rPr>
              <a:t>. And, more importantly, that of </a:t>
            </a:r>
            <a:r>
              <a:rPr lang="en-US" sz="1200" b="1" i="0" u="sng" strike="noStrike" kern="1200" baseline="0" dirty="0">
                <a:solidFill>
                  <a:schemeClr val="tx1"/>
                </a:solidFill>
                <a:latin typeface="+mn-lt"/>
                <a:ea typeface="+mn-ea"/>
                <a:cs typeface="+mn-cs"/>
              </a:rPr>
              <a:t>room for all</a:t>
            </a:r>
            <a:r>
              <a:rPr lang="en-US" sz="1200" b="0" i="0" u="none" strike="noStrike" kern="1200" baseline="0" dirty="0">
                <a:solidFill>
                  <a:schemeClr val="tx1"/>
                </a:solidFill>
                <a:latin typeface="+mn-lt"/>
                <a:ea typeface="+mn-ea"/>
                <a:cs typeface="+mn-cs"/>
              </a:rPr>
              <a:t>.</a:t>
            </a:r>
            <a:r>
              <a:rPr kumimoji="0" lang="en-US" sz="3200" b="0" i="0" u="none" strike="noStrike" kern="1200" cap="none" spc="0" normalizeH="0" baseline="0" noProof="0" dirty="0">
                <a:ln>
                  <a:noFill/>
                </a:ln>
                <a:solidFill>
                  <a:srgbClr val="555555"/>
                </a:solidFill>
                <a:effectLst/>
                <a:uLnTx/>
                <a:uFillTx/>
                <a:latin typeface="source sans pro" panose="020B0503030403020204" pitchFamily="34" charset="0"/>
                <a:ea typeface="+mn-ea"/>
                <a:cs typeface="+mn-cs"/>
              </a:rPr>
              <a:t>  </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144 cubits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216 ft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Height? Or Thickness of the Wall? ???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What would that look like???  How many people would it hold???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38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a:t>
            </a:r>
            <a:r>
              <a:rPr lang="en-US" dirty="0" err="1"/>
              <a:t>Lanehart</a:t>
            </a:r>
            <a:r>
              <a:rPr lang="en-US" dirty="0"/>
              <a:t> did some math about how many people it might hold!!! </a:t>
            </a:r>
            <a:r>
              <a:rPr lang="en-US" dirty="0">
                <a:sym typeface="Wingdings" panose="05000000000000000000" pitchFamily="2" charset="2"/>
              </a:rPr>
              <a:t> 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11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2854776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1/6/2021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1/6/2021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224ACD-D1E4-4FBE-8A59-DB01A60B7EAF}"/>
              </a:ext>
            </a:extLst>
          </p:cNvPr>
          <p:cNvSpPr/>
          <p:nvPr/>
        </p:nvSpPr>
        <p:spPr>
          <a:xfrm>
            <a:off x="276225" y="285393"/>
            <a:ext cx="11115675" cy="7971413"/>
          </a:xfrm>
          <a:prstGeom prst="rect">
            <a:avLst/>
          </a:prstGeom>
        </p:spPr>
        <p:txBody>
          <a:bodyPr wrap="square">
            <a:spAutoFit/>
          </a:bodyPr>
          <a:lstStyle/>
          <a:p>
            <a:r>
              <a:rPr lang="en-US" dirty="0"/>
              <a:t> </a:t>
            </a:r>
            <a:r>
              <a:rPr lang="en-US" sz="3200" b="1" u="sng" dirty="0">
                <a:effectLst>
                  <a:outerShdw blurRad="38100" dist="38100" dir="2700000" algn="tl">
                    <a:srgbClr val="000000">
                      <a:alpha val="43137"/>
                    </a:srgbClr>
                  </a:outerShdw>
                </a:effectLst>
              </a:rPr>
              <a:t>NEW JERUSALEM POPULATION / OCCUPANCY ESTIMATE</a:t>
            </a:r>
          </a:p>
          <a:p>
            <a:r>
              <a:rPr lang="en-US" sz="3200" dirty="0">
                <a:effectLst>
                  <a:outerShdw blurRad="38100" dist="38100" dir="2700000" algn="tl">
                    <a:srgbClr val="000000">
                      <a:alpha val="43137"/>
                    </a:srgbClr>
                  </a:outerShdw>
                </a:effectLst>
              </a:rPr>
              <a:t>-- Math provided by Angela </a:t>
            </a:r>
            <a:r>
              <a:rPr lang="en-US" sz="3200" dirty="0" err="1">
                <a:effectLst>
                  <a:outerShdw blurRad="38100" dist="38100" dir="2700000" algn="tl">
                    <a:srgbClr val="000000">
                      <a:alpha val="43137"/>
                    </a:srgbClr>
                  </a:outerShdw>
                </a:effectLst>
              </a:rPr>
              <a:t>Lanehart</a:t>
            </a:r>
            <a:r>
              <a:rPr lang="en-US" sz="3200" dirty="0">
                <a:effectLst>
                  <a:outerShdw blurRad="38100" dist="38100" dir="2700000" algn="tl">
                    <a:srgbClr val="000000">
                      <a:alpha val="43137"/>
                    </a:srgbClr>
                  </a:outerShdw>
                </a:effectLst>
              </a:rPr>
              <a:t> (and Microsoft Excel) </a:t>
            </a:r>
          </a:p>
          <a:p>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			  1,500.00 Miles Wide	</a:t>
            </a:r>
          </a:p>
          <a:p>
            <a:r>
              <a:rPr lang="en-US" sz="3200" u="sng" dirty="0">
                <a:effectLst>
                  <a:outerShdw blurRad="38100" dist="38100" dir="2700000" algn="tl">
                    <a:srgbClr val="000000">
                      <a:alpha val="43137"/>
                    </a:srgbClr>
                  </a:outerShdw>
                </a:effectLst>
              </a:rPr>
              <a:t>                        1,500.00 Miles Long	</a:t>
            </a:r>
            <a:r>
              <a:rPr lang="en-US" sz="3200" dirty="0">
                <a:effectLst>
                  <a:outerShdw blurRad="38100" dist="38100" dir="2700000" algn="tl">
                    <a:srgbClr val="000000">
                      <a:alpha val="43137"/>
                    </a:srgbClr>
                  </a:outerShdw>
                </a:effectLst>
              </a:rPr>
              <a:t>		</a:t>
            </a:r>
          </a:p>
          <a:p>
            <a:r>
              <a:rPr lang="en-US" sz="3200" dirty="0">
                <a:effectLst>
                  <a:outerShdw blurRad="38100" dist="38100" dir="2700000" algn="tl">
                    <a:srgbClr val="000000">
                      <a:alpha val="43137"/>
                    </a:srgbClr>
                  </a:outerShdw>
                </a:effectLst>
              </a:rPr>
              <a:t> 		   2,250,000.00 SQ Miles					</a:t>
            </a:r>
          </a:p>
          <a:p>
            <a:r>
              <a:rPr lang="en-US" sz="3200" b="1" dirty="0">
                <a:effectLst>
                  <a:outerShdw blurRad="38100" dist="38100" dir="2700000" algn="tl">
                    <a:srgbClr val="000000">
                      <a:alpha val="43137"/>
                    </a:srgbClr>
                  </a:outerShdw>
                </a:effectLst>
              </a:rPr>
              <a:t>62,726,400,000,000.00 SQ FT</a:t>
            </a:r>
            <a:r>
              <a:rPr lang="en-US" sz="3200" dirty="0">
                <a:effectLst>
                  <a:outerShdw blurRad="38100" dist="38100" dir="2700000" algn="tl">
                    <a:srgbClr val="000000">
                      <a:alpha val="43137"/>
                    </a:srgbClr>
                  </a:outerShdw>
                </a:effectLst>
              </a:rPr>
              <a:t>						</a:t>
            </a:r>
          </a:p>
          <a:p>
            <a:r>
              <a:rPr lang="en-US" sz="3200" dirty="0">
                <a:effectLst>
                  <a:outerShdw blurRad="38100" dist="38100" dir="2700000" algn="tl">
                    <a:srgbClr val="000000">
                      <a:alpha val="43137"/>
                    </a:srgbClr>
                  </a:outerShdw>
                </a:effectLst>
              </a:rPr>
              <a:t> 			1,500.00 	Miles Tall					</a:t>
            </a:r>
          </a:p>
          <a:p>
            <a:r>
              <a:rPr lang="en-US" sz="3200" u="sng" dirty="0">
                <a:effectLst>
                  <a:outerShdw blurRad="38100" dist="38100" dir="2700000" algn="tl">
                    <a:srgbClr val="000000">
                      <a:alpha val="43137"/>
                    </a:srgbClr>
                  </a:outerShdw>
                </a:effectLst>
              </a:rPr>
              <a:t>	 		5,280.00 	Ft per mile	</a:t>
            </a:r>
            <a:r>
              <a:rPr lang="en-US" sz="3200" dirty="0">
                <a:effectLst>
                  <a:outerShdw blurRad="38100" dist="38100" dir="2700000" algn="tl">
                    <a:srgbClr val="000000">
                      <a:alpha val="43137"/>
                    </a:srgbClr>
                  </a:outerShdw>
                </a:effectLst>
              </a:rPr>
              <a:t>					 7,920,000.00 	Feet Tall						</a:t>
            </a:r>
            <a:r>
              <a:rPr lang="en-US" sz="3200" u="sng" dirty="0">
                <a:effectLst>
                  <a:outerShdw blurRad="38100" dist="38100" dir="2700000" algn="tl">
                    <a:srgbClr val="000000">
                      <a:alpha val="43137"/>
                    </a:srgbClr>
                  </a:outerShdw>
                </a:effectLst>
              </a:rPr>
              <a:t>		     15.00</a:t>
            </a:r>
            <a:r>
              <a:rPr lang="en-US" sz="3200" dirty="0">
                <a:effectLst>
                  <a:outerShdw blurRad="38100" dist="38100" dir="2700000" algn="tl">
                    <a:srgbClr val="000000">
                      <a:alpha val="43137"/>
                    </a:srgbClr>
                  </a:outerShdw>
                </a:effectLst>
              </a:rPr>
              <a:t> 	# of Ft per Story			</a:t>
            </a:r>
          </a:p>
          <a:p>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528,000.00 	Stories</a:t>
            </a:r>
            <a:r>
              <a:rPr lang="en-US" sz="3200" dirty="0">
                <a:effectLst>
                  <a:outerShdw blurRad="38100" dist="38100" dir="2700000" algn="tl">
                    <a:srgbClr val="000000">
                      <a:alpha val="43137"/>
                    </a:srgbClr>
                  </a:outerShdw>
                </a:effectLst>
              </a:rPr>
              <a:t>						</a:t>
            </a:r>
          </a:p>
          <a:p>
            <a:r>
              <a:rPr lang="en-US" sz="3200" dirty="0"/>
              <a:t>							</a:t>
            </a:r>
          </a:p>
          <a:p>
            <a:r>
              <a:rPr lang="en-US" sz="3200" dirty="0"/>
              <a:t> </a:t>
            </a:r>
          </a:p>
        </p:txBody>
      </p:sp>
    </p:spTree>
    <p:extLst>
      <p:ext uri="{BB962C8B-B14F-4D97-AF65-F5344CB8AC3E}">
        <p14:creationId xmlns:p14="http://schemas.microsoft.com/office/powerpoint/2010/main" val="40032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224ACD-D1E4-4FBE-8A59-DB01A60B7EAF}"/>
              </a:ext>
            </a:extLst>
          </p:cNvPr>
          <p:cNvSpPr/>
          <p:nvPr/>
        </p:nvSpPr>
        <p:spPr>
          <a:xfrm>
            <a:off x="407193" y="342900"/>
            <a:ext cx="11377613" cy="6001643"/>
          </a:xfrm>
          <a:prstGeom prst="rect">
            <a:avLst/>
          </a:prstGeom>
        </p:spPr>
        <p:txBody>
          <a:bodyPr wrap="square">
            <a:spAutoFit/>
          </a:bodyPr>
          <a:lstStyle/>
          <a:p>
            <a:r>
              <a:rPr lang="en-US" sz="3200" b="1" u="sng" dirty="0">
                <a:effectLst>
                  <a:outerShdw blurRad="38100" dist="38100" dir="2700000" algn="tl">
                    <a:srgbClr val="000000">
                      <a:alpha val="43137"/>
                    </a:srgbClr>
                  </a:outerShdw>
                </a:effectLst>
              </a:rPr>
              <a:t>TOTAL OCCUPANCY</a:t>
            </a:r>
            <a:r>
              <a:rPr lang="en-US" sz="3200" dirty="0">
                <a:effectLst>
                  <a:outerShdw blurRad="38100" dist="38100" dir="2700000" algn="tl">
                    <a:srgbClr val="000000">
                      <a:alpha val="43137"/>
                    </a:srgbClr>
                  </a:outerShdw>
                </a:effectLst>
              </a:rPr>
              <a:t>: </a:t>
            </a:r>
          </a:p>
          <a:p>
            <a:r>
              <a:rPr lang="en-US" sz="3200" dirty="0">
                <a:effectLst>
                  <a:outerShdw blurRad="38100" dist="38100" dir="2700000" algn="tl">
                    <a:srgbClr val="000000">
                      <a:alpha val="43137"/>
                    </a:srgbClr>
                  </a:outerShdw>
                </a:effectLst>
              </a:rPr>
              <a:t>1,171,142,643.76 Persons @ 53,560 SQ Ft/person PER "story"  </a:t>
            </a:r>
          </a:p>
          <a:p>
            <a:r>
              <a:rPr lang="en-US" sz="3200" dirty="0">
                <a:effectLst>
                  <a:outerShdw blurRad="38100" dist="38100" dir="2700000" algn="tl">
                    <a:srgbClr val="000000">
                      <a:alpha val="43137"/>
                    </a:srgbClr>
                  </a:outerShdw>
                </a:effectLst>
              </a:rPr>
              <a:t>				(1 acre plus a 10,000 </a:t>
            </a:r>
            <a:r>
              <a:rPr lang="en-US" sz="3200" dirty="0" err="1">
                <a:effectLst>
                  <a:outerShdw blurRad="38100" dist="38100" dir="2700000" algn="tl">
                    <a:srgbClr val="000000">
                      <a:alpha val="43137"/>
                    </a:srgbClr>
                  </a:outerShdw>
                </a:effectLst>
              </a:rPr>
              <a:t>sq</a:t>
            </a:r>
            <a:r>
              <a:rPr lang="en-US" sz="3200" dirty="0">
                <a:effectLst>
                  <a:outerShdw blurRad="38100" dist="38100" dir="2700000" algn="tl">
                    <a:srgbClr val="000000">
                      <a:alpha val="43137"/>
                    </a:srgbClr>
                  </a:outerShdw>
                </a:effectLst>
              </a:rPr>
              <a:t> ft mansion) 	     </a:t>
            </a:r>
            <a:r>
              <a:rPr lang="en-US" sz="3200" u="sng" dirty="0">
                <a:effectLst>
                  <a:outerShdw blurRad="38100" dist="38100" dir="2700000" algn="tl">
                    <a:srgbClr val="000000">
                      <a:alpha val="43137"/>
                    </a:srgbClr>
                  </a:outerShdw>
                </a:effectLst>
              </a:rPr>
              <a:t>	 x 528,000 STORIES	</a:t>
            </a:r>
            <a:r>
              <a:rPr lang="en-US" sz="3200" dirty="0">
                <a:effectLst>
                  <a:outerShdw blurRad="38100" dist="38100" dir="2700000" algn="tl">
                    <a:srgbClr val="000000">
                      <a:alpha val="43137"/>
                    </a:srgbClr>
                  </a:outerShdw>
                </a:effectLst>
              </a:rPr>
              <a:t>	</a:t>
            </a:r>
          </a:p>
          <a:p>
            <a:endParaRPr lang="en-US" sz="3200"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618,363,315,907,394.00</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Total Potential Occupancy </a:t>
            </a:r>
          </a:p>
          <a:p>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persons/story X # stories)						</a:t>
            </a:r>
          </a:p>
          <a:p>
            <a:r>
              <a:rPr lang="en-US" sz="3200" dirty="0">
                <a:effectLst>
                  <a:outerShdw blurRad="38100" dist="38100" dir="2700000" algn="tl">
                    <a:srgbClr val="000000">
                      <a:alpha val="43137"/>
                    </a:srgbClr>
                  </a:outerShdw>
                </a:effectLst>
              </a:rPr>
              <a:t>Six hundred eighteen trillion, three hundred sixty-three billion, three hundred fifteen million, nine hundred seven thousand, three hundred ninety-four 					</a:t>
            </a:r>
            <a:r>
              <a:rPr lang="en-US" sz="3200" dirty="0"/>
              <a:t>	</a:t>
            </a:r>
          </a:p>
        </p:txBody>
      </p:sp>
    </p:spTree>
    <p:extLst>
      <p:ext uri="{BB962C8B-B14F-4D97-AF65-F5344CB8AC3E}">
        <p14:creationId xmlns:p14="http://schemas.microsoft.com/office/powerpoint/2010/main" val="24913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224ACD-D1E4-4FBE-8A59-DB01A60B7EAF}"/>
              </a:ext>
            </a:extLst>
          </p:cNvPr>
          <p:cNvSpPr/>
          <p:nvPr/>
        </p:nvSpPr>
        <p:spPr>
          <a:xfrm>
            <a:off x="407193" y="342900"/>
            <a:ext cx="11377613" cy="6494085"/>
          </a:xfrm>
          <a:prstGeom prst="rect">
            <a:avLst/>
          </a:prstGeom>
        </p:spPr>
        <p:txBody>
          <a:bodyPr wrap="square">
            <a:spAutoFit/>
          </a:bodyPr>
          <a:lstStyle/>
          <a:p>
            <a:r>
              <a:rPr lang="en-US" sz="3200" b="1" u="sng" dirty="0">
                <a:effectLst>
                  <a:outerShdw blurRad="38100" dist="38100" dir="2700000" algn="tl">
                    <a:srgbClr val="000000">
                      <a:alpha val="43137"/>
                    </a:srgbClr>
                  </a:outerShdw>
                </a:effectLst>
              </a:rPr>
              <a:t>TOTAL HUMAN POPULATION</a:t>
            </a:r>
            <a:r>
              <a:rPr lang="en-US" sz="3200" dirty="0">
                <a:effectLst>
                  <a:outerShdw blurRad="38100" dist="38100" dir="2700000" algn="tl">
                    <a:srgbClr val="000000">
                      <a:alpha val="43137"/>
                    </a:srgbClr>
                  </a:outerShdw>
                </a:effectLst>
              </a:rPr>
              <a:t>: </a:t>
            </a:r>
          </a:p>
          <a:p>
            <a:r>
              <a:rPr lang="en-US" sz="3200" dirty="0">
                <a:effectLst>
                  <a:outerShdw blurRad="38100" dist="38100" dir="2700000" algn="tl">
                    <a:srgbClr val="000000">
                      <a:alpha val="43137"/>
                    </a:srgbClr>
                  </a:outerShdw>
                </a:effectLst>
              </a:rPr>
              <a:t>     45,000,000,000.00 	Total # of persons who ever lived </a:t>
            </a:r>
          </a:p>
          <a:p>
            <a:r>
              <a:rPr lang="en-US" sz="3200" dirty="0">
                <a:effectLst>
                  <a:outerShdw blurRad="38100" dist="38100" dir="2700000" algn="tl">
                    <a:srgbClr val="000000">
                      <a:alpha val="43137"/>
                    </a:srgbClr>
                  </a:outerShdw>
                </a:effectLst>
              </a:rPr>
              <a:t>				- Low estimate by Christianforum.com</a:t>
            </a:r>
          </a:p>
          <a:p>
            <a:r>
              <a:rPr lang="en-US" sz="3200" dirty="0">
                <a:effectLst>
                  <a:outerShdw blurRad="38100" dist="38100" dir="2700000" algn="tl">
                    <a:srgbClr val="000000">
                      <a:alpha val="43137"/>
                    </a:srgbClr>
                  </a:outerShdw>
                </a:effectLst>
              </a:rPr>
              <a:t>    108,000,000,000.00 	Total # of persons who ever lived </a:t>
            </a:r>
          </a:p>
          <a:p>
            <a:r>
              <a:rPr lang="en-US" sz="3200" dirty="0">
                <a:effectLst>
                  <a:outerShdw blurRad="38100" dist="38100" dir="2700000" algn="tl">
                    <a:srgbClr val="000000">
                      <a:alpha val="43137"/>
                    </a:srgbClr>
                  </a:outerShdw>
                </a:effectLst>
              </a:rPr>
              <a:t>				- High estimate by Christianforum.com	</a:t>
            </a:r>
          </a:p>
          <a:p>
            <a:endParaRPr lang="en-US" sz="3200" b="1" u="sng" dirty="0">
              <a:effectLst>
                <a:outerShdw blurRad="38100" dist="38100" dir="2700000" algn="tl">
                  <a:srgbClr val="000000">
                    <a:alpha val="43137"/>
                  </a:srgbClr>
                </a:outerShdw>
              </a:effectLst>
            </a:endParaRPr>
          </a:p>
          <a:p>
            <a:r>
              <a:rPr lang="en-US" sz="3200" b="1" u="sng" dirty="0">
                <a:effectLst>
                  <a:outerShdw blurRad="38100" dist="38100" dir="2700000" algn="tl">
                    <a:srgbClr val="000000">
                      <a:alpha val="43137"/>
                    </a:srgbClr>
                  </a:outerShdw>
                </a:effectLst>
              </a:rPr>
              <a:t>TOTAL ESTIMATED OCCUPANCY</a:t>
            </a:r>
            <a:r>
              <a:rPr lang="en-US" sz="3200" b="1" dirty="0">
                <a:effectLst>
                  <a:outerShdw blurRad="38100" dist="38100" dir="2700000" algn="tl">
                    <a:srgbClr val="000000">
                      <a:alpha val="43137"/>
                    </a:srgbClr>
                  </a:outerShdw>
                </a:effectLst>
              </a:rPr>
              <a:t>:</a:t>
            </a:r>
          </a:p>
          <a:p>
            <a:r>
              <a:rPr lang="en-US" sz="3200" b="1" dirty="0">
                <a:solidFill>
                  <a:prstClr val="white"/>
                </a:solidFill>
                <a:effectLst>
                  <a:outerShdw blurRad="38100" dist="38100" dir="2700000" algn="tl">
                    <a:srgbClr val="000000">
                      <a:alpha val="43137"/>
                    </a:srgbClr>
                  </a:outerShdw>
                </a:effectLst>
              </a:rPr>
              <a:t>618,363,315,907,394.00</a:t>
            </a:r>
            <a:endParaRPr lang="en-US" sz="3200" b="1"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					</a:t>
            </a:r>
          </a:p>
          <a:p>
            <a:r>
              <a:rPr lang="en-US" sz="3200" dirty="0">
                <a:effectLst>
                  <a:outerShdw blurRad="38100" dist="38100" dir="2700000" algn="tl">
                    <a:srgbClr val="000000">
                      <a:alpha val="43137"/>
                    </a:srgbClr>
                  </a:outerShdw>
                </a:effectLst>
              </a:rPr>
              <a:t>       13,741.41 Times more than total number of people</a:t>
            </a:r>
          </a:p>
          <a:p>
            <a:r>
              <a:rPr lang="en-US" sz="3200" dirty="0">
                <a:effectLst>
                  <a:outerShdw blurRad="38100" dist="38100" dir="2700000" algn="tl">
                    <a:srgbClr val="000000">
                      <a:alpha val="43137"/>
                    </a:srgbClr>
                  </a:outerShdw>
                </a:effectLst>
              </a:rPr>
              <a:t>					 who ever lived using Low Estimate         	  5,725.59 Times more than total number of people </a:t>
            </a:r>
          </a:p>
          <a:p>
            <a:r>
              <a:rPr lang="en-US" sz="3200" dirty="0">
                <a:effectLst>
                  <a:outerShdw blurRad="38100" dist="38100" dir="2700000" algn="tl">
                    <a:srgbClr val="000000">
                      <a:alpha val="43137"/>
                    </a:srgbClr>
                  </a:outerShdw>
                </a:effectLst>
              </a:rPr>
              <a:t>					who ever lived using High Estimate	</a:t>
            </a:r>
          </a:p>
        </p:txBody>
      </p:sp>
    </p:spTree>
    <p:extLst>
      <p:ext uri="{BB962C8B-B14F-4D97-AF65-F5344CB8AC3E}">
        <p14:creationId xmlns:p14="http://schemas.microsoft.com/office/powerpoint/2010/main" val="364243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224ACD-D1E4-4FBE-8A59-DB01A60B7EAF}"/>
              </a:ext>
            </a:extLst>
          </p:cNvPr>
          <p:cNvSpPr/>
          <p:nvPr/>
        </p:nvSpPr>
        <p:spPr>
          <a:xfrm>
            <a:off x="337420" y="2028825"/>
            <a:ext cx="11377613" cy="4031873"/>
          </a:xfrm>
          <a:prstGeom prst="rect">
            <a:avLst/>
          </a:prstGeom>
        </p:spPr>
        <p:txBody>
          <a:bodyPr wrap="square">
            <a:spAutoFit/>
          </a:bodyPr>
          <a:lstStyle/>
          <a:p>
            <a:pPr algn="ctr"/>
            <a:r>
              <a:rPr lang="en-US" sz="3200" b="1" u="sng" dirty="0">
                <a:effectLst>
                  <a:outerShdw blurRad="38100" dist="38100" dir="2700000" algn="tl">
                    <a:srgbClr val="000000">
                      <a:alpha val="43137"/>
                    </a:srgbClr>
                  </a:outerShdw>
                </a:effectLst>
              </a:rPr>
              <a:t>MY FATHER’S HOUSE</a:t>
            </a:r>
            <a:r>
              <a:rPr lang="en-US" sz="3200" dirty="0">
                <a:effectLst>
                  <a:outerShdw blurRad="38100" dist="38100" dir="2700000" algn="tl">
                    <a:srgbClr val="000000">
                      <a:alpha val="43137"/>
                    </a:srgbClr>
                  </a:outerShdw>
                </a:effectLst>
              </a:rPr>
              <a:t>: </a:t>
            </a:r>
          </a:p>
          <a:p>
            <a:pPr algn="ctr"/>
            <a:r>
              <a:rPr lang="en-US" sz="3200" dirty="0">
                <a:effectLst>
                  <a:outerShdw blurRad="38100" dist="38100" dir="2700000" algn="tl">
                    <a:srgbClr val="000000">
                      <a:alpha val="43137"/>
                    </a:srgbClr>
                  </a:outerShdw>
                </a:effectLst>
              </a:rPr>
              <a:t>Come and go with me to my Father’s House...</a:t>
            </a:r>
          </a:p>
          <a:p>
            <a:pPr algn="ctr"/>
            <a:r>
              <a:rPr lang="en-US" sz="3200" dirty="0">
                <a:effectLst>
                  <a:outerShdw blurRad="38100" dist="38100" dir="2700000" algn="tl">
                    <a:srgbClr val="000000">
                      <a:alpha val="43137"/>
                    </a:srgbClr>
                  </a:outerShdw>
                </a:effectLst>
              </a:rPr>
              <a:t>Come and go with me to my Father’s House...</a:t>
            </a:r>
          </a:p>
          <a:p>
            <a:pPr algn="ctr"/>
            <a:r>
              <a:rPr lang="en-US" sz="3200" dirty="0">
                <a:effectLst>
                  <a:outerShdw blurRad="38100" dist="38100" dir="2700000" algn="tl">
                    <a:srgbClr val="000000">
                      <a:alpha val="43137"/>
                    </a:srgbClr>
                  </a:outerShdw>
                </a:effectLst>
              </a:rPr>
              <a:t>It’s a BIG, BIG House with lots and lots of ROOM.</a:t>
            </a:r>
          </a:p>
          <a:p>
            <a:pPr algn="ctr"/>
            <a:r>
              <a:rPr lang="en-US" sz="3200" dirty="0">
                <a:effectLst>
                  <a:outerShdw blurRad="38100" dist="38100" dir="2700000" algn="tl">
                    <a:srgbClr val="000000">
                      <a:alpha val="43137"/>
                    </a:srgbClr>
                  </a:outerShdw>
                </a:effectLst>
              </a:rPr>
              <a:t>It’s a BIG, BIG Table with lots and lots of FOOD.</a:t>
            </a:r>
          </a:p>
          <a:p>
            <a:pPr algn="ctr"/>
            <a:r>
              <a:rPr lang="en-US" sz="3200" dirty="0">
                <a:effectLst>
                  <a:outerShdw blurRad="38100" dist="38100" dir="2700000" algn="tl">
                    <a:srgbClr val="000000">
                      <a:alpha val="43137"/>
                    </a:srgbClr>
                  </a:outerShdw>
                </a:effectLst>
              </a:rPr>
              <a:t>It’s a BIG, BIG Yard where we can PLAY </a:t>
            </a:r>
            <a:r>
              <a:rPr lang="en-US" sz="3200" u="sng" dirty="0">
                <a:effectLst>
                  <a:outerShdw blurRad="38100" dist="38100" dir="2700000" algn="tl">
                    <a:srgbClr val="000000">
                      <a:alpha val="43137"/>
                    </a:srgbClr>
                  </a:outerShdw>
                </a:effectLst>
              </a:rPr>
              <a:t>football.</a:t>
            </a:r>
          </a:p>
          <a:p>
            <a:pPr algn="ctr"/>
            <a:r>
              <a:rPr lang="en-US" sz="3200" dirty="0">
                <a:effectLst>
                  <a:outerShdw blurRad="38100" dist="38100" dir="2700000" algn="tl">
                    <a:srgbClr val="000000">
                      <a:alpha val="43137"/>
                    </a:srgbClr>
                  </a:outerShdw>
                </a:effectLst>
              </a:rPr>
              <a:t>It’s a BIG,BIG House! </a:t>
            </a:r>
          </a:p>
          <a:p>
            <a:pPr algn="ctr"/>
            <a:r>
              <a:rPr lang="en-US" sz="3200" dirty="0">
                <a:effectLst>
                  <a:outerShdw blurRad="38100" dist="38100" dir="2700000" algn="tl">
                    <a:srgbClr val="000000">
                      <a:alpha val="43137"/>
                    </a:srgbClr>
                  </a:outerShdw>
                </a:effectLst>
              </a:rPr>
              <a:t>It’s My Father’s HOUSE!</a:t>
            </a:r>
          </a:p>
        </p:txBody>
      </p:sp>
      <p:sp>
        <p:nvSpPr>
          <p:cNvPr id="2" name="Title 1">
            <a:extLst>
              <a:ext uri="{FF2B5EF4-FFF2-40B4-BE49-F238E27FC236}">
                <a16:creationId xmlns:a16="http://schemas.microsoft.com/office/drawing/2014/main" id="{0F3CAFA0-82FB-4BF8-9DCE-EB46A5B30014}"/>
              </a:ext>
            </a:extLst>
          </p:cNvPr>
          <p:cNvSpPr>
            <a:spLocks noGrp="1"/>
          </p:cNvSpPr>
          <p:nvPr>
            <p:ph type="title"/>
          </p:nvPr>
        </p:nvSpPr>
        <p:spPr>
          <a:xfrm>
            <a:off x="337420" y="726698"/>
            <a:ext cx="9613861" cy="1080938"/>
          </a:xfrm>
        </p:spPr>
        <p:txBody>
          <a:bodyPr/>
          <a:lstStyle/>
          <a:p>
            <a:r>
              <a:rPr lang="en-US" dirty="0"/>
              <a:t>LESSON: There’s Plenty of Room for YOU!</a:t>
            </a:r>
          </a:p>
        </p:txBody>
      </p:sp>
    </p:spTree>
    <p:extLst>
      <p:ext uri="{BB962C8B-B14F-4D97-AF65-F5344CB8AC3E}">
        <p14:creationId xmlns:p14="http://schemas.microsoft.com/office/powerpoint/2010/main" val="17067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637919"/>
          </a:xfrm>
          <a:prstGeom prst="rect">
            <a:avLst/>
          </a:prstGeom>
        </p:spPr>
        <p:txBody>
          <a:bodyPr wrap="square">
            <a:spAutoFit/>
          </a:bodyPr>
          <a:lstStyle/>
          <a:p>
            <a:pPr lvl="0">
              <a:lnSpc>
                <a:spcPct val="90000"/>
              </a:lnSpc>
              <a:spcBef>
                <a:spcPts val="1000"/>
              </a:spcBef>
              <a:defRPr/>
            </a:pPr>
            <a:r>
              <a:rPr lang="en-US" sz="3200" i="1" dirty="0">
                <a:solidFill>
                  <a:prstClr val="white"/>
                </a:solidFill>
              </a:rPr>
              <a:t>22 I saw </a:t>
            </a:r>
            <a:r>
              <a:rPr lang="en-US" sz="3200" b="1" i="1" u="sng" dirty="0">
                <a:solidFill>
                  <a:prstClr val="white"/>
                </a:solidFill>
              </a:rPr>
              <a:t>no temple</a:t>
            </a:r>
            <a:r>
              <a:rPr lang="en-US" sz="3200" i="1" dirty="0">
                <a:solidFill>
                  <a:prstClr val="white"/>
                </a:solidFill>
              </a:rPr>
              <a:t> in it, for </a:t>
            </a:r>
            <a:r>
              <a:rPr lang="en-US" sz="3200" b="1" i="1" u="sng" dirty="0">
                <a:solidFill>
                  <a:prstClr val="white"/>
                </a:solidFill>
              </a:rPr>
              <a:t>the Lord God the Almighty and the Lamb are its temple</a:t>
            </a:r>
            <a:r>
              <a:rPr lang="en-US" sz="3200" i="1" dirty="0">
                <a:solidFill>
                  <a:prstClr val="white"/>
                </a:solidFill>
              </a:rPr>
              <a:t>. 23 And the city has no need of the sun or of the moon to shine on it, for the </a:t>
            </a:r>
            <a:r>
              <a:rPr lang="en-US" sz="3200" b="1" i="1" u="sng" dirty="0">
                <a:solidFill>
                  <a:prstClr val="white"/>
                </a:solidFill>
              </a:rPr>
              <a:t>glory of God has illuminated it, and its lamp is the Lamb</a:t>
            </a:r>
            <a:r>
              <a:rPr lang="en-US" sz="3200" i="1" dirty="0">
                <a:solidFill>
                  <a:prstClr val="white"/>
                </a:solidFill>
              </a:rPr>
              <a:t>. 24 The </a:t>
            </a:r>
            <a:r>
              <a:rPr lang="en-US" sz="3200" b="1" i="1" u="sng" dirty="0">
                <a:solidFill>
                  <a:schemeClr val="bg1"/>
                </a:solidFill>
              </a:rPr>
              <a:t>nations</a:t>
            </a:r>
            <a:r>
              <a:rPr lang="en-US" sz="3200" i="1" dirty="0">
                <a:solidFill>
                  <a:prstClr val="white"/>
                </a:solidFill>
              </a:rPr>
              <a:t> will walk by its light, and the </a:t>
            </a:r>
            <a:r>
              <a:rPr lang="en-US" sz="3200" b="1" i="1" u="sng" dirty="0">
                <a:solidFill>
                  <a:schemeClr val="bg1"/>
                </a:solidFill>
              </a:rPr>
              <a:t>kings of the earth</a:t>
            </a:r>
            <a:r>
              <a:rPr lang="en-US" sz="3200" i="1" dirty="0">
                <a:solidFill>
                  <a:prstClr val="white"/>
                </a:solidFill>
              </a:rPr>
              <a:t> will </a:t>
            </a:r>
            <a:r>
              <a:rPr lang="en-US" sz="3200" b="1" i="1" u="sng" dirty="0">
                <a:solidFill>
                  <a:prstClr val="white"/>
                </a:solidFill>
              </a:rPr>
              <a:t>bring their glory into it</a:t>
            </a:r>
            <a:r>
              <a:rPr lang="en-US" sz="3200" i="1" dirty="0">
                <a:solidFill>
                  <a:prstClr val="white"/>
                </a:solidFill>
              </a:rPr>
              <a:t>. 25 In the daytime (for there will be no night there) </a:t>
            </a:r>
            <a:r>
              <a:rPr lang="en-US" sz="3200" b="1" i="1" u="sng" dirty="0">
                <a:solidFill>
                  <a:prstClr val="white"/>
                </a:solidFill>
              </a:rPr>
              <a:t>its gates will never be closed</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2470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529923"/>
          </a:xfrm>
          <a:prstGeom prst="rect">
            <a:avLst/>
          </a:prstGeom>
        </p:spPr>
        <p:txBody>
          <a:bodyPr wrap="square">
            <a:spAutoFit/>
          </a:bodyPr>
          <a:lstStyle/>
          <a:p>
            <a:pPr lvl="0">
              <a:lnSpc>
                <a:spcPct val="90000"/>
              </a:lnSpc>
              <a:spcBef>
                <a:spcPts val="1000"/>
              </a:spcBef>
              <a:defRPr/>
            </a:pPr>
            <a:r>
              <a:rPr lang="en-US" sz="3200" i="1" dirty="0">
                <a:solidFill>
                  <a:prstClr val="white"/>
                </a:solidFill>
              </a:rPr>
              <a:t>26 and they will bring </a:t>
            </a:r>
            <a:r>
              <a:rPr lang="en-US" sz="3200" b="1" i="1" u="sng" dirty="0">
                <a:solidFill>
                  <a:prstClr val="black"/>
                </a:solidFill>
              </a:rPr>
              <a:t>the glory and the honor of the nations</a:t>
            </a:r>
            <a:r>
              <a:rPr lang="en-US" sz="3200" i="1" dirty="0">
                <a:solidFill>
                  <a:prstClr val="white"/>
                </a:solidFill>
              </a:rPr>
              <a:t> into it; 27 and </a:t>
            </a:r>
            <a:r>
              <a:rPr lang="en-US" sz="3200" b="1" i="1" u="sng" dirty="0">
                <a:solidFill>
                  <a:prstClr val="white"/>
                </a:solidFill>
              </a:rPr>
              <a:t>nothing unclean</a:t>
            </a:r>
            <a:r>
              <a:rPr lang="en-US" sz="3200" i="1" dirty="0">
                <a:solidFill>
                  <a:prstClr val="white"/>
                </a:solidFill>
              </a:rPr>
              <a:t>, and no one who practices </a:t>
            </a:r>
            <a:r>
              <a:rPr lang="en-US" sz="3200" b="1" i="1" u="sng" dirty="0">
                <a:solidFill>
                  <a:schemeClr val="bg1"/>
                </a:solidFill>
              </a:rPr>
              <a:t>abomination</a:t>
            </a:r>
            <a:r>
              <a:rPr lang="en-US" sz="3200" i="1" dirty="0">
                <a:solidFill>
                  <a:prstClr val="white"/>
                </a:solidFill>
              </a:rPr>
              <a:t> and </a:t>
            </a:r>
            <a:r>
              <a:rPr lang="en-US" sz="3200" b="1" i="1" u="sng" dirty="0">
                <a:solidFill>
                  <a:schemeClr val="bg1"/>
                </a:solidFill>
              </a:rPr>
              <a:t>lying</a:t>
            </a:r>
            <a:r>
              <a:rPr lang="en-US" sz="3200" i="1" dirty="0">
                <a:solidFill>
                  <a:prstClr val="white"/>
                </a:solidFill>
              </a:rPr>
              <a:t>, shall ever come into it, but only those </a:t>
            </a:r>
            <a:r>
              <a:rPr lang="en-US" sz="4000" b="1" i="1" u="sng" dirty="0">
                <a:solidFill>
                  <a:srgbClr val="FFFF00"/>
                </a:solidFill>
                <a:effectLst>
                  <a:outerShdw blurRad="38100" dist="38100" dir="2700000" algn="tl">
                    <a:srgbClr val="000000">
                      <a:alpha val="43137"/>
                    </a:srgbClr>
                  </a:outerShdw>
                </a:effectLst>
              </a:rPr>
              <a:t>whose names are written in the Lamb’s book of life.</a:t>
            </a:r>
          </a:p>
        </p:txBody>
      </p:sp>
    </p:spTree>
    <p:extLst>
      <p:ext uri="{BB962C8B-B14F-4D97-AF65-F5344CB8AC3E}">
        <p14:creationId xmlns:p14="http://schemas.microsoft.com/office/powerpoint/2010/main" val="22076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 Come, Lord Jesus, Come</a:t>
            </a:r>
            <a:endParaRPr lang="en-US" dirty="0"/>
          </a:p>
        </p:txBody>
      </p:sp>
    </p:spTree>
    <p:extLst>
      <p:ext uri="{BB962C8B-B14F-4D97-AF65-F5344CB8AC3E}">
        <p14:creationId xmlns:p14="http://schemas.microsoft.com/office/powerpoint/2010/main" val="243658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22:1-2  Water and Tree of Life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1 And he showed me </a:t>
            </a:r>
            <a:r>
              <a:rPr lang="en-US" sz="3200" b="1" i="1" u="sng" dirty="0">
                <a:solidFill>
                  <a:schemeClr val="accent4">
                    <a:lumMod val="40000"/>
                    <a:lumOff val="60000"/>
                  </a:schemeClr>
                </a:solidFill>
                <a:effectLst>
                  <a:outerShdw blurRad="38100" dist="38100" dir="2700000" algn="tl">
                    <a:srgbClr val="000000">
                      <a:alpha val="43137"/>
                    </a:srgbClr>
                  </a:outerShdw>
                </a:effectLst>
              </a:rPr>
              <a:t>a river of the water of life</a:t>
            </a:r>
            <a:r>
              <a:rPr lang="en-US" sz="3200" i="1" dirty="0">
                <a:solidFill>
                  <a:prstClr val="white"/>
                </a:solidFill>
              </a:rPr>
              <a:t>, clear as crystal, coming </a:t>
            </a:r>
            <a:r>
              <a:rPr lang="en-US" sz="3200" b="1" i="1" u="sng" dirty="0">
                <a:solidFill>
                  <a:prstClr val="white"/>
                </a:solidFill>
              </a:rPr>
              <a:t>from the throne</a:t>
            </a:r>
            <a:r>
              <a:rPr lang="en-US" sz="3200" i="1" dirty="0">
                <a:solidFill>
                  <a:prstClr val="white"/>
                </a:solidFill>
              </a:rPr>
              <a:t> of God and of the Lamb, 2 in the middle of its street. On either side of the river was </a:t>
            </a:r>
            <a:r>
              <a:rPr lang="en-US" sz="3200" b="1" i="1" u="sng" dirty="0">
                <a:solidFill>
                  <a:srgbClr val="92D050"/>
                </a:solidFill>
                <a:effectLst>
                  <a:outerShdw blurRad="38100" dist="38100" dir="2700000" algn="tl">
                    <a:srgbClr val="000000">
                      <a:alpha val="43137"/>
                    </a:srgbClr>
                  </a:outerShdw>
                </a:effectLst>
              </a:rPr>
              <a:t>the tree of life</a:t>
            </a:r>
            <a:r>
              <a:rPr lang="en-US" sz="3200" i="1" dirty="0">
                <a:solidFill>
                  <a:prstClr val="white"/>
                </a:solidFill>
              </a:rPr>
              <a:t>, bearing </a:t>
            </a:r>
            <a:r>
              <a:rPr lang="en-US" sz="3200" b="1" i="1" u="sng" dirty="0">
                <a:solidFill>
                  <a:prstClr val="white"/>
                </a:solidFill>
              </a:rPr>
              <a:t>twelve kinds of fruit, yielding its fruit every month</a:t>
            </a:r>
            <a:r>
              <a:rPr lang="en-US" sz="3200" i="1" dirty="0">
                <a:solidFill>
                  <a:prstClr val="white"/>
                </a:solidFill>
              </a:rPr>
              <a:t>; and the </a:t>
            </a:r>
            <a:r>
              <a:rPr lang="en-US" sz="3200" b="1" i="1" u="sng" dirty="0">
                <a:solidFill>
                  <a:prstClr val="white"/>
                </a:solidFill>
              </a:rPr>
              <a:t>leaves</a:t>
            </a:r>
            <a:r>
              <a:rPr lang="en-US" sz="3200" i="1" dirty="0">
                <a:solidFill>
                  <a:prstClr val="white"/>
                </a:solidFill>
              </a:rPr>
              <a:t> of the tree were for the </a:t>
            </a:r>
            <a:r>
              <a:rPr lang="en-US" sz="3200" b="1" i="1" u="sng" dirty="0">
                <a:solidFill>
                  <a:prstClr val="white"/>
                </a:solidFill>
              </a:rPr>
              <a:t>healing</a:t>
            </a:r>
            <a:r>
              <a:rPr lang="en-US" sz="3200" i="1" dirty="0">
                <a:solidFill>
                  <a:prstClr val="white"/>
                </a:solidFill>
              </a:rPr>
              <a:t> of the nations.</a:t>
            </a:r>
          </a:p>
        </p:txBody>
      </p:sp>
    </p:spTree>
    <p:extLst>
      <p:ext uri="{BB962C8B-B14F-4D97-AF65-F5344CB8AC3E}">
        <p14:creationId xmlns:p14="http://schemas.microsoft.com/office/powerpoint/2010/main" val="12974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22:3-5  No More Curse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194721"/>
          </a:xfrm>
          <a:prstGeom prst="rect">
            <a:avLst/>
          </a:prstGeom>
        </p:spPr>
        <p:txBody>
          <a:bodyPr wrap="square">
            <a:spAutoFit/>
          </a:bodyPr>
          <a:lstStyle/>
          <a:p>
            <a:pPr lvl="0">
              <a:lnSpc>
                <a:spcPct val="90000"/>
              </a:lnSpc>
              <a:spcBef>
                <a:spcPts val="1000"/>
              </a:spcBef>
              <a:defRPr/>
            </a:pPr>
            <a:r>
              <a:rPr lang="en-US" sz="3200" i="1" dirty="0">
                <a:solidFill>
                  <a:prstClr val="white"/>
                </a:solidFill>
              </a:rPr>
              <a:t> 3 There will </a:t>
            </a:r>
            <a:r>
              <a:rPr lang="en-US" sz="3200" b="1" i="1" u="sng" dirty="0">
                <a:solidFill>
                  <a:prstClr val="white"/>
                </a:solidFill>
              </a:rPr>
              <a:t>no longer be any curse</a:t>
            </a:r>
            <a:r>
              <a:rPr lang="en-US" sz="3200" i="1" dirty="0">
                <a:solidFill>
                  <a:prstClr val="white"/>
                </a:solidFill>
              </a:rPr>
              <a:t>; and the throne of God </a:t>
            </a:r>
            <a:r>
              <a:rPr lang="en-US" sz="3200" b="1" i="1" u="sng" dirty="0">
                <a:solidFill>
                  <a:prstClr val="white"/>
                </a:solidFill>
              </a:rPr>
              <a:t>and of the Lamb</a:t>
            </a:r>
            <a:r>
              <a:rPr lang="en-US" sz="3200" b="1" i="1" dirty="0">
                <a:solidFill>
                  <a:prstClr val="white"/>
                </a:solidFill>
              </a:rPr>
              <a:t> </a:t>
            </a:r>
            <a:r>
              <a:rPr lang="en-US" sz="3200" i="1" dirty="0">
                <a:solidFill>
                  <a:prstClr val="white"/>
                </a:solidFill>
              </a:rPr>
              <a:t>will be in it, and His bond-servants will </a:t>
            </a:r>
            <a:r>
              <a:rPr lang="en-US" sz="3200" b="1" i="1" u="sng" dirty="0">
                <a:solidFill>
                  <a:prstClr val="white"/>
                </a:solidFill>
              </a:rPr>
              <a:t>serve</a:t>
            </a:r>
            <a:r>
              <a:rPr lang="en-US" sz="3200" i="1" dirty="0">
                <a:solidFill>
                  <a:prstClr val="white"/>
                </a:solidFill>
              </a:rPr>
              <a:t> Him; 4 they will </a:t>
            </a:r>
            <a:r>
              <a:rPr lang="en-US" sz="3200" b="1" i="1" u="sng" dirty="0">
                <a:solidFill>
                  <a:prstClr val="white"/>
                </a:solidFill>
              </a:rPr>
              <a:t>see His face</a:t>
            </a:r>
            <a:r>
              <a:rPr lang="en-US" sz="3200" i="1" dirty="0">
                <a:solidFill>
                  <a:prstClr val="white"/>
                </a:solidFill>
              </a:rPr>
              <a:t>, and </a:t>
            </a:r>
            <a:r>
              <a:rPr lang="en-US" sz="3200" b="1" i="1" u="sng" dirty="0">
                <a:solidFill>
                  <a:prstClr val="white"/>
                </a:solidFill>
              </a:rPr>
              <a:t>His name</a:t>
            </a:r>
            <a:r>
              <a:rPr lang="en-US" sz="3200" i="1" dirty="0">
                <a:solidFill>
                  <a:prstClr val="white"/>
                </a:solidFill>
              </a:rPr>
              <a:t> will be on their foreheads. 5 And there will no longer be any night; and they will not have need of the light of a lamp nor the light of the sun, because </a:t>
            </a:r>
            <a:r>
              <a:rPr lang="en-US" sz="3200" b="1" i="1" u="sng" dirty="0">
                <a:solidFill>
                  <a:prstClr val="white"/>
                </a:solidFill>
              </a:rPr>
              <a:t>the Lord God will illuminate them</a:t>
            </a:r>
            <a:r>
              <a:rPr lang="en-US" sz="3200" i="1" dirty="0">
                <a:solidFill>
                  <a:prstClr val="white"/>
                </a:solidFill>
              </a:rPr>
              <a:t>; and </a:t>
            </a:r>
            <a:r>
              <a:rPr lang="en-US" sz="3200" b="1" i="1" u="sng" dirty="0">
                <a:solidFill>
                  <a:prstClr val="white"/>
                </a:solidFill>
              </a:rPr>
              <a:t>they will reign</a:t>
            </a:r>
            <a:r>
              <a:rPr lang="en-US" sz="3200" i="1" dirty="0">
                <a:solidFill>
                  <a:prstClr val="white"/>
                </a:solidFill>
              </a:rPr>
              <a:t> forever and ever.</a:t>
            </a:r>
          </a:p>
        </p:txBody>
      </p:sp>
    </p:spTree>
    <p:extLst>
      <p:ext uri="{BB962C8B-B14F-4D97-AF65-F5344CB8AC3E}">
        <p14:creationId xmlns:p14="http://schemas.microsoft.com/office/powerpoint/2010/main" val="26276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903D-C7C2-434E-A392-876404781E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5100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195" y="46566"/>
            <a:ext cx="5236221" cy="6764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1361874" y="4762474"/>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A2174D35-ADE6-472A-B837-9932C39E8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2183" y="927181"/>
            <a:ext cx="6449817" cy="5884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DF0C84C6-8945-4B09-8FD9-3B231E63AEB2}"/>
              </a:ext>
            </a:extLst>
          </p:cNvPr>
          <p:cNvSpPr txBox="1"/>
          <p:nvPr/>
        </p:nvSpPr>
        <p:spPr>
          <a:xfrm>
            <a:off x="-1" y="5081270"/>
            <a:ext cx="11823805" cy="1323439"/>
          </a:xfrm>
          <a:prstGeom prst="rect">
            <a:avLst/>
          </a:prstGeom>
          <a:noFill/>
        </p:spPr>
        <p:txBody>
          <a:bodyPr wrap="square" rtlCol="0">
            <a:spAutoFit/>
          </a:bodyPr>
          <a:lstStyle/>
          <a:p>
            <a:pPr algn="r"/>
            <a:r>
              <a:rPr lang="en-US" sz="4000" b="1" dirty="0">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Noah got to meet his Aunt Jessie and Uncle Pete from Portland, Oregon</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9:15  Small Group Sunday School Classes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 (Facebook or YouTube)</a:t>
            </a:r>
          </a:p>
          <a:p>
            <a:pPr marL="0" indent="0" algn="ctr">
              <a:buNone/>
            </a:pPr>
            <a:r>
              <a:rPr lang="en-US" sz="4800" b="1" dirty="0">
                <a:solidFill>
                  <a:schemeClr val="bg1"/>
                </a:solidFill>
                <a:effectLst>
                  <a:outerShdw blurRad="38100" dist="38100" dir="2700000" algn="tl">
                    <a:srgbClr val="000000">
                      <a:alpha val="43137"/>
                    </a:srgbClr>
                  </a:outerShdw>
                </a:effectLst>
              </a:rPr>
              <a:t>Mask in and Mask out...</a:t>
            </a:r>
          </a:p>
          <a:p>
            <a:pPr marL="0" indent="0" algn="ctr">
              <a:buNone/>
            </a:pPr>
            <a:r>
              <a:rPr lang="en-US" sz="4800" b="1" dirty="0">
                <a:solidFill>
                  <a:schemeClr val="bg1"/>
                </a:solidFill>
                <a:effectLst>
                  <a:outerShdw blurRad="38100" dist="38100" dir="2700000" algn="tl">
                    <a:srgbClr val="000000">
                      <a:alpha val="43137"/>
                    </a:srgbClr>
                  </a:outerShdw>
                </a:effectLst>
              </a:rPr>
              <a:t>Physical distancing recommended</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January 6, 2021</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342900" y="4394039"/>
            <a:ext cx="8858250" cy="1892461"/>
          </a:xfrm>
        </p:spPr>
        <p:txBody>
          <a:bodyPr>
            <a:noAutofit/>
          </a:bodyPr>
          <a:lstStyle/>
          <a:p>
            <a:r>
              <a:rPr lang="en-US" sz="4400" dirty="0"/>
              <a:t>Week 31 – Revelation 21 b - 22</a:t>
            </a:r>
          </a:p>
          <a:p>
            <a:r>
              <a:rPr lang="en-US" sz="4400" dirty="0"/>
              <a:t>Making All Things New</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21:9-27  The New Jerusalem</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63791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The one who spoke with me had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gold measuring rod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to measure the city, its gates, and its wall. 16 The city is laid out as a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square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its length is as great as the width; and he measured the city with the rod,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twelve thousand stadia</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its length, width,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and height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equal. 17 And he measured its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wall, 144 cubits, by human measurements, which are also angelic measurements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9816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olorful&#10;&#10;Description automatically generated">
            <a:extLst>
              <a:ext uri="{FF2B5EF4-FFF2-40B4-BE49-F238E27FC236}">
                <a16:creationId xmlns:a16="http://schemas.microsoft.com/office/drawing/2014/main" id="{57682656-15B6-4B4F-B986-90DD74932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 y="0"/>
            <a:ext cx="4380789" cy="587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text&#10;&#10;Description automatically generated">
            <a:extLst>
              <a:ext uri="{FF2B5EF4-FFF2-40B4-BE49-F238E27FC236}">
                <a16:creationId xmlns:a16="http://schemas.microsoft.com/office/drawing/2014/main" id="{E57E12F6-C538-485D-A586-9CC6F993595B}"/>
              </a:ext>
            </a:extLst>
          </p:cNvPr>
          <p:cNvPicPr>
            <a:picLocks noChangeAspect="1"/>
          </p:cNvPicPr>
          <p:nvPr/>
        </p:nvPicPr>
        <p:blipFill rotWithShape="1">
          <a:blip r:embed="rId4">
            <a:extLst>
              <a:ext uri="{28A0092B-C50C-407E-A947-70E740481C1C}">
                <a14:useLocalDpi xmlns:a14="http://schemas.microsoft.com/office/drawing/2010/main" val="0"/>
              </a:ext>
            </a:extLst>
          </a:blip>
          <a:srcRect t="3891" b="11051"/>
          <a:stretch/>
        </p:blipFill>
        <p:spPr>
          <a:xfrm>
            <a:off x="4151407" y="196143"/>
            <a:ext cx="5296261" cy="6283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A75C9FA-6213-4F87-9E0A-96F3DBCBB95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8984541" y="4105360"/>
            <a:ext cx="3174097" cy="275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ooter Placeholder 8">
            <a:extLst>
              <a:ext uri="{FF2B5EF4-FFF2-40B4-BE49-F238E27FC236}">
                <a16:creationId xmlns:a16="http://schemas.microsoft.com/office/drawing/2014/main" id="{2E5A2997-59F5-42F3-8D98-DDA777B40737}"/>
              </a:ext>
            </a:extLst>
          </p:cNvPr>
          <p:cNvSpPr>
            <a:spLocks noGrp="1"/>
          </p:cNvSpPr>
          <p:nvPr>
            <p:ph type="ftr" sz="quarter" idx="11"/>
          </p:nvPr>
        </p:nvSpPr>
        <p:spPr>
          <a:xfrm>
            <a:off x="9447668" y="156161"/>
            <a:ext cx="2710970" cy="275264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n-ea"/>
                <a:cs typeface="+mn-cs"/>
              </a:rPr>
              <a:t>New Jerusalem coming from heaven</a:t>
            </a:r>
          </a:p>
        </p:txBody>
      </p:sp>
    </p:spTree>
    <p:extLst>
      <p:ext uri="{BB962C8B-B14F-4D97-AF65-F5344CB8AC3E}">
        <p14:creationId xmlns:p14="http://schemas.microsoft.com/office/powerpoint/2010/main" val="269544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2649</Words>
  <Application>Microsoft Office PowerPoint</Application>
  <PresentationFormat>Widescreen</PresentationFormat>
  <Paragraphs>154</Paragraphs>
  <Slides>20</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source sans pro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January 6, 2021</vt:lpstr>
      <vt:lpstr>Revelation 21:9-27  The New Jerusalem</vt:lpstr>
      <vt:lpstr>PowerPoint Presentation</vt:lpstr>
      <vt:lpstr>PowerPoint Presentation</vt:lpstr>
      <vt:lpstr>PowerPoint Presentation</vt:lpstr>
      <vt:lpstr>PowerPoint Presentation</vt:lpstr>
      <vt:lpstr>LESSON: There’s Plenty of Room for YOU!</vt:lpstr>
      <vt:lpstr>Revelation 21:9-27  The New Jerusalem</vt:lpstr>
      <vt:lpstr>Revelation 21:9-27  The New Jerusalem</vt:lpstr>
      <vt:lpstr>Revelation 22 Come, Lord Jesus, Come</vt:lpstr>
      <vt:lpstr>Revelation 22:1-2  Water and Tree of Life</vt:lpstr>
      <vt:lpstr>Revelation 22:3-5  No More Curse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55</cp:revision>
  <dcterms:created xsi:type="dcterms:W3CDTF">2020-12-16T21:01:22Z</dcterms:created>
  <dcterms:modified xsi:type="dcterms:W3CDTF">2021-01-07T02:57:34Z</dcterms:modified>
</cp:coreProperties>
</file>